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1" r:id="rId8"/>
    <p:sldId id="262" r:id="rId9"/>
    <p:sldId id="263" r:id="rId10"/>
    <p:sldId id="268" r:id="rId11"/>
    <p:sldId id="264" r:id="rId12"/>
    <p:sldId id="265" r:id="rId13"/>
    <p:sldId id="269" r:id="rId14"/>
    <p:sldId id="270" r:id="rId15"/>
    <p:sldId id="266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0A243-4FE5-4917-9E55-FA33E47DD17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05B2-0738-4C2F-A467-482D6CBF54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Chapter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7143800" cy="92869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Public-Key Cryptography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214554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Asymmetric algorithms rely on one key for encryption and a different but related key for decryption.</a:t>
            </a:r>
          </a:p>
          <a:p>
            <a:endParaRPr lang="en-US" b="1" dirty="0"/>
          </a:p>
          <a:p>
            <a:r>
              <a:rPr lang="en-US" dirty="0"/>
              <a:t>These algorithms have the following </a:t>
            </a:r>
            <a:r>
              <a:rPr lang="en-US" b="1" dirty="0"/>
              <a:t>important characteristic</a:t>
            </a:r>
            <a:r>
              <a:rPr lang="en-US" dirty="0"/>
              <a:t>:</a:t>
            </a:r>
          </a:p>
          <a:p>
            <a:endParaRPr lang="en-US" dirty="0"/>
          </a:p>
          <a:p>
            <a:pPr algn="just"/>
            <a:r>
              <a:rPr lang="en-US" dirty="0"/>
              <a:t>● It is computationally infeasible to determine the decryption key given only knowledge of the cryptographic algorithm and the encryption key.</a:t>
            </a:r>
          </a:p>
          <a:p>
            <a:endParaRPr lang="en-US" dirty="0"/>
          </a:p>
          <a:p>
            <a:r>
              <a:rPr lang="en-US" dirty="0"/>
              <a:t>In addition, some algorithms, such as RSA, also exhibit the following  Characteristic:</a:t>
            </a:r>
          </a:p>
          <a:p>
            <a:endParaRPr lang="en-US" dirty="0"/>
          </a:p>
          <a:p>
            <a:pPr algn="just"/>
            <a:r>
              <a:rPr lang="en-US" dirty="0"/>
              <a:t>● Either of the two related keys can be used for encryption, with the other used for decryption.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31BC0-BA14-4870-9654-2E4950D30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1800" b="0" i="0" u="none" strike="noStrike" baseline="0" dirty="0">
                <a:solidFill>
                  <a:srgbClr val="00339A"/>
                </a:solidFill>
                <a:latin typeface="Verdana" panose="020B0604030504040204" pitchFamily="34" charset="0"/>
              </a:rPr>
              <a:t>Figure 9.5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summarizes the RSA algorithm. An example, from [</a:t>
            </a:r>
            <a:r>
              <a:rPr lang="en-US" sz="1800" b="0" i="0" u="none" strike="noStrike" baseline="0" dirty="0">
                <a:solidFill>
                  <a:srgbClr val="00339A"/>
                </a:solidFill>
                <a:latin typeface="Verdana" panose="020B0604030504040204" pitchFamily="34" charset="0"/>
              </a:rPr>
              <a:t>SING99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], is shown in </a:t>
            </a:r>
            <a:r>
              <a:rPr lang="en-US" sz="1800" b="0" i="0" u="none" strike="noStrike" baseline="0" dirty="0">
                <a:solidFill>
                  <a:srgbClr val="00339A"/>
                </a:solidFill>
                <a:latin typeface="Verdana" panose="020B0604030504040204" pitchFamily="34" charset="0"/>
              </a:rPr>
              <a:t>Figure 9.6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. For this example, the keys were generated as follows:</a:t>
            </a:r>
          </a:p>
          <a:p>
            <a:pPr marL="0" indent="0" algn="l">
              <a:buNone/>
            </a:pPr>
            <a:endParaRPr lang="en-US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Select two prime numbers,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p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17 and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q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11.</a:t>
            </a:r>
            <a:endParaRPr lang="en-US" sz="18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Calculate </a:t>
            </a:r>
            <a:r>
              <a:rPr lang="pt-BR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n 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</a:t>
            </a:r>
            <a:r>
              <a:rPr lang="pt-BR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pq 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17 x 11 = 187.</a:t>
            </a:r>
            <a:endParaRPr lang="en-US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Calculate 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Symbol" panose="05050102010706020507" pitchFamily="18" charset="2"/>
              </a:rPr>
              <a:t>f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(</a:t>
            </a:r>
            <a:r>
              <a:rPr lang="pt-BR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n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) = (</a:t>
            </a:r>
            <a:r>
              <a:rPr lang="pt-BR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p - 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1)(</a:t>
            </a:r>
            <a:r>
              <a:rPr lang="pt-BR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q - </a:t>
            </a:r>
            <a:r>
              <a:rPr lang="pt-BR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1) = 16 x 10 = 160.</a:t>
            </a:r>
            <a:endParaRPr lang="en-US" sz="18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Select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e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such that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e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is relatively prime to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Symbol" panose="05050102010706020507" pitchFamily="18" charset="2"/>
              </a:rPr>
              <a:t>f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(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n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) = 160 and less than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Symbol" panose="05050102010706020507" pitchFamily="18" charset="2"/>
              </a:rPr>
              <a:t>f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(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n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) we choose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e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7.</a:t>
            </a:r>
          </a:p>
          <a:p>
            <a:pPr algn="l">
              <a:lnSpc>
                <a:spcPct val="200000"/>
              </a:lnSpc>
            </a:pP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Determine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d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such that </a:t>
            </a:r>
          </a:p>
          <a:p>
            <a:pPr marL="0" indent="0" algn="l">
              <a:lnSpc>
                <a:spcPct val="200000"/>
              </a:lnSpc>
              <a:buNone/>
            </a:pP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The correct value is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d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23, because 23 x 7 = 161 = 10 x 160 + 1;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d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can be calculated using the extended Euclid's algorithm</a:t>
            </a:r>
            <a:endParaRPr lang="pt-BR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A059E5-A4D6-41AD-8A9D-7544B6789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890" y="4802134"/>
            <a:ext cx="1980220" cy="42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8865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8466899" cy="325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643182"/>
            <a:ext cx="1357322" cy="30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643182"/>
            <a:ext cx="1428760" cy="3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8001056" cy="292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8AD-754C-4750-88D9-36E71182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Diffie-Hellman Key Exchange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45C06-6E1F-4C71-AADE-49702B203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The first published public-key algorithm appeared in the seminal paper by Diffie and Hellman that defined public-key cryptography [</a:t>
            </a:r>
            <a:r>
              <a:rPr lang="en-US" sz="1800" b="0" i="0" u="none" strike="noStrike" baseline="0" dirty="0">
                <a:solidFill>
                  <a:srgbClr val="00339A"/>
                </a:solidFill>
                <a:latin typeface="Verdana" panose="020B0604030504040204" pitchFamily="34" charset="0"/>
              </a:rPr>
              <a:t>DIFF76b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] and is generally referred to as Diffie-Hellman key exchange. A number of commercial products employ this key exchange technique.</a:t>
            </a:r>
          </a:p>
          <a:p>
            <a:pPr marL="0" indent="0" algn="just">
              <a:buNone/>
            </a:pPr>
            <a:endParaRPr lang="en-US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The purpose of the algorithm is to enable two users to securely exchange a key that can then be used for subsequent encryption of messages. The algorithm itself is limited to the exchange of secret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0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A86C-0B99-48DB-9368-5688CE8F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922D2D-EF25-4D76-B45F-A29DC78F0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668" y="836712"/>
            <a:ext cx="7548664" cy="5255319"/>
          </a:xfrm>
        </p:spPr>
      </p:pic>
    </p:spTree>
    <p:extLst>
      <p:ext uri="{BB962C8B-B14F-4D97-AF65-F5344CB8AC3E}">
        <p14:creationId xmlns:p14="http://schemas.microsoft.com/office/powerpoint/2010/main" val="3902589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4638"/>
            <a:ext cx="5929354" cy="648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04FC2-5DB4-4D10-A1D3-9C06B58AC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Root</a:t>
            </a:r>
          </a:p>
        </p:txBody>
      </p:sp>
      <p:pic>
        <p:nvPicPr>
          <p:cNvPr id="1026" name="Picture 2" descr="Primitive Roots - YouTube">
            <a:extLst>
              <a:ext uri="{FF2B5EF4-FFF2-40B4-BE49-F238E27FC236}">
                <a16:creationId xmlns:a16="http://schemas.microsoft.com/office/drawing/2014/main" id="{7F74ADA4-0404-4A16-B8E2-725906DDF6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269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98641-DB2B-4C18-B29E-85760E538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Here is an example. Key exchange is based on the use of the prime number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q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353 and a primitive root of 353, in this case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Symbol" panose="05050102010706020507" pitchFamily="18" charset="2"/>
              </a:rPr>
              <a:t>a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3. </a:t>
            </a:r>
          </a:p>
          <a:p>
            <a:pPr algn="l"/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A and B select secret keys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XA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97 and </a:t>
            </a:r>
            <a:r>
              <a:rPr lang="en-US" sz="1800" b="0" i="1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XB </a:t>
            </a:r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= 233, respectively. Each computes its public key:</a:t>
            </a:r>
          </a:p>
          <a:p>
            <a:pPr algn="l"/>
            <a:endParaRPr lang="en-US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/>
            <a:endParaRPr lang="en-US" sz="18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en-US" sz="18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en-US" sz="18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333333"/>
                </a:solidFill>
                <a:latin typeface="Verdana" panose="020B0604030504040204" pitchFamily="34" charset="0"/>
              </a:rPr>
              <a:t>After they exchange public keys, each can compute the common secret key:</a:t>
            </a:r>
          </a:p>
          <a:p>
            <a:pPr algn="l"/>
            <a:endParaRPr lang="en-US" sz="1800" b="0" i="0" u="none" strike="noStrike" baseline="0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D961A-705D-4347-9EA6-1EFA23D4C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68" y="2189398"/>
            <a:ext cx="4218706" cy="10667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662072-CD2E-4981-8B0A-D68D4B4AB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396157"/>
            <a:ext cx="5832648" cy="1121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16AA0B-DA1D-400A-A3AF-D248260E67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2183500"/>
            <a:ext cx="1595336" cy="41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6644EF-A64A-46AB-BC8C-0AABE11229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6390" y="2802574"/>
            <a:ext cx="1750979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48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3A02DA46-6A81-46E3-A356-E85BA3E82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3374"/>
                <a:ext cx="8229600" cy="6263977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We assume an attacker would have available the following information:</a:t>
                </a:r>
              </a:p>
              <a:p>
                <a:pPr>
                  <a:lnSpc>
                    <a:spcPct val="150000"/>
                  </a:lnSpc>
                </a:pPr>
                <a:endParaRPr lang="en-US" sz="1800" dirty="0">
                  <a:solidFill>
                    <a:srgbClr val="333333"/>
                  </a:solidFill>
                  <a:latin typeface="Verdana" panose="020B0604030504040204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sz="18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In this simple example, it would be possible by brute force to determine the secret key 160. 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:endParaRPr lang="en-US" sz="1800" b="0" i="0" u="none" strike="noStrike" baseline="0" dirty="0">
                  <a:solidFill>
                    <a:srgbClr val="333333"/>
                  </a:solidFill>
                  <a:latin typeface="Verdana" panose="020B0604030504040204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sz="18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In particular, an attacker E can determine the common key by discovering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u="none" strike="noStrike" baseline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u="none" strike="noStrike" baseline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u="none" strike="noStrike" baseline="0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sz="24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 </a:t>
                </a:r>
                <a:r>
                  <a:rPr lang="en-US" sz="18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mod 353=40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:r>
                  <a:rPr lang="en-US" sz="18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     or the equation  </a:t>
                </a:r>
              </a:p>
              <a:p>
                <a:pPr marL="0" indent="0" algn="l">
                  <a:lnSpc>
                    <a:spcPct val="150000"/>
                  </a:lnSpc>
                  <a:buNone/>
                </a:pPr>
                <a:endParaRPr lang="en-US" sz="1800" b="0" i="0" u="none" strike="noStrike" baseline="0" dirty="0">
                  <a:solidFill>
                    <a:srgbClr val="333333"/>
                  </a:solidFill>
                  <a:latin typeface="Verdana" panose="020B0604030504040204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sz="1800" b="0" i="0" u="none" strike="noStrike" baseline="0" dirty="0">
                    <a:solidFill>
                      <a:srgbClr val="333333"/>
                    </a:solidFill>
                    <a:latin typeface="Verdana" panose="020B0604030504040204" pitchFamily="34" charset="0"/>
                  </a:rPr>
                  <a:t>The brute-force approach is to calculate powers of 3 modulo 353, stopping when the result equals either 40 or 248. The desired answer is reached with the exponent value of 97, which provides</a:t>
                </a:r>
                <a:endParaRPr lang="en-US" dirty="0"/>
              </a:p>
            </p:txBody>
          </p:sp>
        </mc:Choice>
        <mc:Fallback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3A02DA46-6A81-46E3-A356-E85BA3E82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3374"/>
                <a:ext cx="8229600" cy="6263977"/>
              </a:xfrm>
              <a:blipFill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5D0CBDA-963B-4F4C-9525-489EC57E3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7" y="1124744"/>
            <a:ext cx="5019111" cy="504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0A6856-31B5-4338-84C2-DE679902D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4085599"/>
            <a:ext cx="2386384" cy="4235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6D88F9-0FE9-4199-B05A-FD2AE52B8E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582" y="6300738"/>
            <a:ext cx="2478289" cy="4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6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ENCRYPTION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606612" cy="439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esktop\Untitl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432873" cy="6136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AUTHENTICATION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603630" cy="436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311027" cy="478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BE2D-D27F-4A44-A2EE-353FAC69C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01911E-BC93-4207-8E99-E8D9C08DF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857" y="1628800"/>
            <a:ext cx="7472286" cy="4032448"/>
          </a:xfrm>
        </p:spPr>
      </p:pic>
    </p:spTree>
    <p:extLst>
      <p:ext uri="{BB962C8B-B14F-4D97-AF65-F5344CB8AC3E}">
        <p14:creationId xmlns:p14="http://schemas.microsoft.com/office/powerpoint/2010/main" val="343985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pioneering paper by </a:t>
            </a:r>
            <a:r>
              <a:rPr lang="en-US" dirty="0" err="1"/>
              <a:t>Diffie</a:t>
            </a:r>
            <a:r>
              <a:rPr lang="en-US" dirty="0"/>
              <a:t> and Hellman [DIFF76b] introduced a new approach to cryptography and, in effect, challenged cryptologists to come up with a cryptographic algorithm that met the requirements for public-key systems. </a:t>
            </a:r>
          </a:p>
          <a:p>
            <a:pPr algn="just"/>
            <a:r>
              <a:rPr lang="en-US" dirty="0"/>
              <a:t>One of the first of the responses to the challenge was developed in 1977 by Ron </a:t>
            </a:r>
            <a:r>
              <a:rPr lang="en-US" dirty="0" err="1"/>
              <a:t>Rivest</a:t>
            </a:r>
            <a:r>
              <a:rPr lang="en-US" dirty="0"/>
              <a:t>, </a:t>
            </a:r>
            <a:r>
              <a:rPr lang="en-US" dirty="0" err="1"/>
              <a:t>Adi</a:t>
            </a:r>
            <a:r>
              <a:rPr lang="en-US" dirty="0"/>
              <a:t> Shamir, and Len </a:t>
            </a:r>
            <a:r>
              <a:rPr lang="en-US" dirty="0" err="1"/>
              <a:t>Adleman</a:t>
            </a:r>
            <a:r>
              <a:rPr lang="en-US" dirty="0"/>
              <a:t> at MIT and first published in 1978.</a:t>
            </a:r>
          </a:p>
          <a:p>
            <a:pPr algn="just"/>
            <a:r>
              <a:rPr lang="en-US" dirty="0"/>
              <a:t>The </a:t>
            </a:r>
            <a:r>
              <a:rPr lang="en-US" dirty="0" err="1"/>
              <a:t>Rivest</a:t>
            </a:r>
            <a:r>
              <a:rPr lang="en-US" dirty="0"/>
              <a:t>-Shamir-</a:t>
            </a:r>
            <a:r>
              <a:rPr lang="en-US" dirty="0" err="1"/>
              <a:t>Adleman</a:t>
            </a:r>
            <a:r>
              <a:rPr lang="en-US" dirty="0"/>
              <a:t> (RSA) scheme has since that time reigned supreme as the most widely accepted and implemented general-purpose approach to public-key encryption.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Description of the Algorithm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r>
              <a:rPr lang="en-US" sz="2600" dirty="0"/>
              <a:t>The scheme developed by </a:t>
            </a:r>
            <a:r>
              <a:rPr lang="en-US" sz="2600" dirty="0" err="1"/>
              <a:t>Rivest</a:t>
            </a:r>
            <a:r>
              <a:rPr lang="en-US" sz="2600" dirty="0"/>
              <a:t>, Shamir, and </a:t>
            </a:r>
            <a:r>
              <a:rPr lang="en-US" sz="2600" dirty="0" err="1"/>
              <a:t>Adleman</a:t>
            </a:r>
            <a:r>
              <a:rPr lang="en-US" sz="2600" dirty="0"/>
              <a:t> makes use of an expression with exponentials.</a:t>
            </a:r>
          </a:p>
          <a:p>
            <a:pPr algn="just"/>
            <a:r>
              <a:rPr lang="en-US" sz="2400" dirty="0"/>
              <a:t>Plaintext is encrypted in blocks, with each block having a binary value less than some number </a:t>
            </a:r>
            <a:r>
              <a:rPr lang="en-US" sz="2400" i="1" dirty="0"/>
              <a:t>n. That is, </a:t>
            </a:r>
            <a:r>
              <a:rPr lang="en-US" sz="2400" dirty="0"/>
              <a:t>the block size must be less than or equal to log2(</a:t>
            </a:r>
            <a:r>
              <a:rPr lang="en-US" sz="2400" i="1" dirty="0"/>
              <a:t>n); in practice, the block size is </a:t>
            </a:r>
            <a:r>
              <a:rPr lang="en-US" sz="2400" i="1" dirty="0" err="1"/>
              <a:t>i</a:t>
            </a:r>
            <a:r>
              <a:rPr lang="en-US" sz="2400" i="1" dirty="0"/>
              <a:t> bits, where 2i &lt; n &lt; </a:t>
            </a:r>
            <a:r>
              <a:rPr lang="en-US" sz="2400" dirty="0"/>
              <a:t>2</a:t>
            </a:r>
            <a:r>
              <a:rPr lang="en-US" sz="2400" i="1" dirty="0"/>
              <a:t>i+1. Encryption and decryption are of the following form, for some plaintext block M and </a:t>
            </a:r>
            <a:r>
              <a:rPr lang="en-US" sz="2400" i="1" dirty="0" err="1"/>
              <a:t>ciphertext</a:t>
            </a:r>
            <a:r>
              <a:rPr lang="en-US" sz="2400" i="1" dirty="0"/>
              <a:t> </a:t>
            </a:r>
            <a:r>
              <a:rPr lang="en-US" sz="2400" dirty="0"/>
              <a:t>block </a:t>
            </a:r>
            <a:r>
              <a:rPr lang="en-US" sz="2400" i="1" dirty="0"/>
              <a:t>C:</a:t>
            </a:r>
          </a:p>
          <a:p>
            <a:pPr algn="just"/>
            <a:endParaRPr lang="en-IN" sz="2400" i="1" dirty="0"/>
          </a:p>
          <a:p>
            <a:pPr algn="just"/>
            <a:endParaRPr lang="en-US" sz="2400" i="1" dirty="0"/>
          </a:p>
          <a:p>
            <a:r>
              <a:rPr lang="en-US" sz="2000" dirty="0"/>
              <a:t>Both sender and receiver must know the value of </a:t>
            </a:r>
            <a:r>
              <a:rPr lang="en-US" sz="2000" i="1" dirty="0"/>
              <a:t>n. The sender knows the value of e, and only the </a:t>
            </a:r>
            <a:r>
              <a:rPr lang="en-US" sz="2000" dirty="0"/>
              <a:t>receiver knows the value of </a:t>
            </a:r>
            <a:r>
              <a:rPr lang="en-US" sz="2000" i="1" dirty="0"/>
              <a:t>d. Thus, this is a public-key encryption algorithm with a public key of PU = </a:t>
            </a:r>
            <a:r>
              <a:rPr lang="en-US" sz="2000" dirty="0"/>
              <a:t>{</a:t>
            </a:r>
            <a:r>
              <a:rPr lang="en-US" sz="2000" i="1" dirty="0"/>
              <a:t>e, n} and a private key of PU = {d, n}.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86190"/>
            <a:ext cx="1643074" cy="123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5500726" cy="617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428868"/>
            <a:ext cx="1514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729</Words>
  <Application>Microsoft Office PowerPoint</Application>
  <PresentationFormat>On-screen Show (4:3)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Symbol</vt:lpstr>
      <vt:lpstr>Verdana</vt:lpstr>
      <vt:lpstr>Office Theme</vt:lpstr>
      <vt:lpstr>Chapter 2</vt:lpstr>
      <vt:lpstr>ENCRYPTION</vt:lpstr>
      <vt:lpstr>PowerPoint Presentation</vt:lpstr>
      <vt:lpstr>AUTHENTICATION</vt:lpstr>
      <vt:lpstr>PowerPoint Presentation</vt:lpstr>
      <vt:lpstr>PowerPoint Presentation</vt:lpstr>
      <vt:lpstr>The RSA Algorithm</vt:lpstr>
      <vt:lpstr>Description of the Algorithm </vt:lpstr>
      <vt:lpstr>PowerPoint Presentation</vt:lpstr>
      <vt:lpstr>PowerPoint Presentation</vt:lpstr>
      <vt:lpstr>PowerPoint Presentation</vt:lpstr>
      <vt:lpstr>PowerPoint Presentation</vt:lpstr>
      <vt:lpstr>Diffie-Hellman Key Exchange</vt:lpstr>
      <vt:lpstr>PowerPoint Presentation</vt:lpstr>
      <vt:lpstr>PowerPoint Presentation</vt:lpstr>
      <vt:lpstr>Primitive Root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Mani</cp:lastModifiedBy>
  <cp:revision>25</cp:revision>
  <dcterms:created xsi:type="dcterms:W3CDTF">2020-11-18T06:59:07Z</dcterms:created>
  <dcterms:modified xsi:type="dcterms:W3CDTF">2020-11-19T07:55:14Z</dcterms:modified>
</cp:coreProperties>
</file>