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284" r:id="rId6"/>
    <p:sldId id="283" r:id="rId7"/>
    <p:sldId id="285" r:id="rId8"/>
    <p:sldId id="286" r:id="rId9"/>
    <p:sldId id="263" r:id="rId10"/>
    <p:sldId id="257" r:id="rId11"/>
    <p:sldId id="258" r:id="rId12"/>
    <p:sldId id="259" r:id="rId13"/>
    <p:sldId id="260" r:id="rId14"/>
    <p:sldId id="261" r:id="rId15"/>
    <p:sldId id="262" r:id="rId16"/>
    <p:sldId id="264" r:id="rId17"/>
    <p:sldId id="265" r:id="rId18"/>
    <p:sldId id="266" r:id="rId19"/>
    <p:sldId id="267" r:id="rId20"/>
    <p:sldId id="272" r:id="rId21"/>
    <p:sldId id="273" r:id="rId22"/>
    <p:sldId id="268" r:id="rId23"/>
    <p:sldId id="269" r:id="rId24"/>
    <p:sldId id="270" r:id="rId25"/>
    <p:sldId id="271" r:id="rId26"/>
    <p:sldId id="274" r:id="rId27"/>
    <p:sldId id="275" r:id="rId28"/>
    <p:sldId id="277" r:id="rId29"/>
    <p:sldId id="276" r:id="rId30"/>
    <p:sldId id="279"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Authentication and Hash Function</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Public-Key Distribution Scenario</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685800" y="1315244"/>
            <a:ext cx="7973824" cy="470455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Public-Key Certificates</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685800" y="1524000"/>
            <a:ext cx="7845791" cy="393858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Simple Secret Key Distribution</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990600" y="1600200"/>
            <a:ext cx="7202211" cy="2514600"/>
          </a:xfrm>
          <a:prstGeom prst="rect">
            <a:avLst/>
          </a:prstGeom>
          <a:noFill/>
          <a:ln w="9525">
            <a:noFill/>
            <a:miter lim="800000"/>
            <a:headEnd/>
            <a:tailEnd/>
          </a:ln>
          <a:effectLst/>
        </p:spPr>
      </p:pic>
      <p:sp>
        <p:nvSpPr>
          <p:cNvPr id="5" name="Rectangle 4"/>
          <p:cNvSpPr/>
          <p:nvPr/>
        </p:nvSpPr>
        <p:spPr>
          <a:xfrm>
            <a:off x="1143000" y="4495800"/>
            <a:ext cx="6934200" cy="369332"/>
          </a:xfrm>
          <a:prstGeom prst="rect">
            <a:avLst/>
          </a:prstGeom>
        </p:spPr>
        <p:txBody>
          <a:bodyPr wrap="square">
            <a:spAutoFit/>
          </a:bodyPr>
          <a:lstStyle/>
          <a:p>
            <a:r>
              <a:rPr lang="en-US" b="1" dirty="0"/>
              <a:t>Simple Use of Public-Key Encryption to Establish a Session Key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b="1" dirty="0"/>
              <a:t>Message authentication</a:t>
            </a:r>
            <a:endParaRPr lang="en-US" dirty="0"/>
          </a:p>
        </p:txBody>
      </p:sp>
      <p:sp>
        <p:nvSpPr>
          <p:cNvPr id="3" name="Content Placeholder 2"/>
          <p:cNvSpPr>
            <a:spLocks noGrp="1"/>
          </p:cNvSpPr>
          <p:nvPr>
            <p:ph idx="1"/>
          </p:nvPr>
        </p:nvSpPr>
        <p:spPr>
          <a:xfrm>
            <a:off x="457200" y="685800"/>
            <a:ext cx="8229600" cy="5715000"/>
          </a:xfrm>
        </p:spPr>
        <p:txBody>
          <a:bodyPr>
            <a:noAutofit/>
          </a:bodyPr>
          <a:lstStyle/>
          <a:p>
            <a:pPr algn="just"/>
            <a:r>
              <a:rPr lang="en-US" sz="2200" b="1" dirty="0"/>
              <a:t>Message authentication </a:t>
            </a:r>
            <a:r>
              <a:rPr lang="en-US" sz="2200" dirty="0"/>
              <a:t>is a mechanism or service used to verify the </a:t>
            </a:r>
            <a:r>
              <a:rPr lang="en-US" sz="2200" b="1" dirty="0"/>
              <a:t>integrity of a message</a:t>
            </a:r>
            <a:r>
              <a:rPr lang="en-US" sz="2200" dirty="0"/>
              <a:t>. Message authentication assures that data received are exactly as sent by (i.e., contain no modification, insertion, deletion, or replay) and that the </a:t>
            </a:r>
            <a:r>
              <a:rPr lang="en-US" sz="2200" b="1" dirty="0"/>
              <a:t>purported identity of the sender is valid.</a:t>
            </a:r>
          </a:p>
          <a:p>
            <a:pPr algn="just"/>
            <a:r>
              <a:rPr lang="en-US" sz="2200" dirty="0"/>
              <a:t>The two most common cryptographic techniques for message authentication are a </a:t>
            </a:r>
            <a:r>
              <a:rPr lang="en-US" sz="2200" b="1" dirty="0"/>
              <a:t>message authentication code (MAC) </a:t>
            </a:r>
            <a:r>
              <a:rPr lang="en-US" sz="2200" dirty="0"/>
              <a:t>and </a:t>
            </a:r>
            <a:r>
              <a:rPr lang="en-US" sz="2200" b="1" dirty="0"/>
              <a:t>a secure hash function.</a:t>
            </a:r>
          </a:p>
          <a:p>
            <a:pPr algn="just"/>
            <a:r>
              <a:rPr lang="en-US" sz="2200" dirty="0"/>
              <a:t>A </a:t>
            </a:r>
            <a:r>
              <a:rPr lang="en-US" sz="2200" b="1" dirty="0"/>
              <a:t>MAC</a:t>
            </a:r>
            <a:r>
              <a:rPr lang="en-US" sz="2200" dirty="0"/>
              <a:t> is an algorithm that requires the use of a secret key. A MAC takes a variable length message and a secret key as input and produces an authentication code. A recipient in possession of the secret key can generate an authentication code to verify the integrity of the message.</a:t>
            </a:r>
          </a:p>
          <a:p>
            <a:pPr algn="just"/>
            <a:r>
              <a:rPr lang="en-US" sz="2200" dirty="0"/>
              <a:t>A </a:t>
            </a:r>
            <a:r>
              <a:rPr lang="en-US" sz="2200" b="1" dirty="0"/>
              <a:t>hash function </a:t>
            </a:r>
            <a:r>
              <a:rPr lang="en-US" sz="2200" dirty="0"/>
              <a:t>maps a variable-length message into a fixed length hash value, or message digest. A function that maps a message of any length into a fixed-length hash value, which serves as the authenticator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Authentication Requirements</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buNone/>
            </a:pPr>
            <a:r>
              <a:rPr lang="en-US" b="1" dirty="0"/>
              <a:t>1.Disclosure </a:t>
            </a:r>
          </a:p>
          <a:p>
            <a:pPr>
              <a:buNone/>
            </a:pPr>
            <a:r>
              <a:rPr lang="en-US" b="1" dirty="0"/>
              <a:t>2.Traffic analysis</a:t>
            </a:r>
          </a:p>
          <a:p>
            <a:pPr>
              <a:buNone/>
            </a:pPr>
            <a:r>
              <a:rPr lang="en-US" b="1" dirty="0"/>
              <a:t>3.Masquerade</a:t>
            </a:r>
          </a:p>
          <a:p>
            <a:pPr>
              <a:buNone/>
            </a:pPr>
            <a:r>
              <a:rPr lang="en-US" b="1" dirty="0"/>
              <a:t>4.Content modification</a:t>
            </a:r>
          </a:p>
          <a:p>
            <a:pPr>
              <a:buNone/>
            </a:pPr>
            <a:r>
              <a:rPr lang="en-US" b="1" dirty="0"/>
              <a:t>5.Sequence modification </a:t>
            </a:r>
          </a:p>
          <a:p>
            <a:pPr>
              <a:buNone/>
            </a:pPr>
            <a:r>
              <a:rPr lang="en-US" b="1" dirty="0"/>
              <a:t>6.Timing modification</a:t>
            </a:r>
          </a:p>
          <a:p>
            <a:pPr>
              <a:buNone/>
            </a:pPr>
            <a:r>
              <a:rPr lang="en-US" b="1" dirty="0"/>
              <a:t>7.Source repudiation</a:t>
            </a:r>
          </a:p>
          <a:p>
            <a:pPr>
              <a:buNone/>
            </a:pPr>
            <a:r>
              <a:rPr lang="en-US" b="1" dirty="0"/>
              <a:t>8.Destination repudiation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Authentication Functions</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2057400" y="4838700"/>
            <a:ext cx="4762500" cy="1143000"/>
          </a:xfrm>
          <a:prstGeom prst="rect">
            <a:avLst/>
          </a:prstGeom>
          <a:noFill/>
          <a:ln w="9525">
            <a:noFill/>
            <a:miter lim="800000"/>
            <a:headEnd/>
            <a:tailEnd/>
          </a:ln>
          <a:effectLst/>
        </p:spPr>
      </p:pic>
      <p:sp>
        <p:nvSpPr>
          <p:cNvPr id="5" name="Rectangle 4"/>
          <p:cNvSpPr/>
          <p:nvPr/>
        </p:nvSpPr>
        <p:spPr>
          <a:xfrm>
            <a:off x="914400" y="1447800"/>
            <a:ext cx="7315200" cy="2862322"/>
          </a:xfrm>
          <a:prstGeom prst="rect">
            <a:avLst/>
          </a:prstGeom>
        </p:spPr>
        <p:txBody>
          <a:bodyPr wrap="square">
            <a:spAutoFit/>
          </a:bodyPr>
          <a:lstStyle/>
          <a:p>
            <a:pPr algn="just"/>
            <a:r>
              <a:rPr lang="en-US" sz="2400" b="1" dirty="0"/>
              <a:t>Message encryption</a:t>
            </a:r>
            <a:r>
              <a:rPr lang="en-US" b="1" dirty="0"/>
              <a:t>: </a:t>
            </a:r>
            <a:r>
              <a:rPr lang="en-US" dirty="0"/>
              <a:t>The </a:t>
            </a:r>
            <a:r>
              <a:rPr lang="en-US" dirty="0" err="1"/>
              <a:t>ciphertext</a:t>
            </a:r>
            <a:r>
              <a:rPr lang="en-US" dirty="0"/>
              <a:t> of the entire message serves as its authenticator</a:t>
            </a:r>
          </a:p>
          <a:p>
            <a:pPr algn="just"/>
            <a:endParaRPr lang="en-US" b="1" dirty="0"/>
          </a:p>
          <a:p>
            <a:pPr algn="just"/>
            <a:r>
              <a:rPr lang="en-US" sz="2400" b="1" dirty="0"/>
              <a:t>Message authentication code (MAC): </a:t>
            </a:r>
            <a:r>
              <a:rPr lang="en-US" dirty="0"/>
              <a:t>A function of the message and a secret key that produces a fixed-length value that serves as the authenticator</a:t>
            </a:r>
          </a:p>
          <a:p>
            <a:pPr algn="just"/>
            <a:endParaRPr lang="en-US" dirty="0"/>
          </a:p>
          <a:p>
            <a:pPr algn="just"/>
            <a:r>
              <a:rPr lang="en-US" sz="2400" b="1" dirty="0"/>
              <a:t>Hash function</a:t>
            </a:r>
            <a:r>
              <a:rPr lang="en-US" sz="2000" b="1" dirty="0"/>
              <a:t>: </a:t>
            </a:r>
            <a:r>
              <a:rPr lang="en-US" dirty="0"/>
              <a:t>A function that maps a message of any length into a fixed-length hash value, which serves as the authenticator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Message encryption</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1295400" y="2133600"/>
            <a:ext cx="7239000" cy="220979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normAutofit fontScale="90000"/>
          </a:bodyPr>
          <a:lstStyle/>
          <a:p>
            <a:r>
              <a:rPr lang="en-US" b="1" dirty="0"/>
              <a:t>Message authentication code (MAC):</a:t>
            </a:r>
            <a:endParaRPr lang="en-US" dirty="0"/>
          </a:p>
        </p:txBody>
      </p:sp>
      <p:sp>
        <p:nvSpPr>
          <p:cNvPr id="3" name="Content Placeholder 2"/>
          <p:cNvSpPr>
            <a:spLocks noGrp="1"/>
          </p:cNvSpPr>
          <p:nvPr>
            <p:ph idx="1"/>
          </p:nvPr>
        </p:nvSpPr>
        <p:spPr>
          <a:xfrm>
            <a:off x="457200" y="1219200"/>
            <a:ext cx="8229600" cy="4906963"/>
          </a:xfrm>
        </p:spPr>
        <p:txBody>
          <a:bodyPr/>
          <a:lstStyle/>
          <a:p>
            <a:pPr>
              <a:buNone/>
            </a:pPr>
            <a:r>
              <a:rPr lang="en-US" dirty="0"/>
              <a:t>		</a:t>
            </a:r>
            <a:r>
              <a:rPr lang="en-US" sz="2800" dirty="0"/>
              <a:t>MAC = C(</a:t>
            </a:r>
            <a:r>
              <a:rPr lang="en-US" sz="2800" i="1" dirty="0"/>
              <a:t>K,M)</a:t>
            </a:r>
          </a:p>
          <a:p>
            <a:pPr>
              <a:buNone/>
            </a:pPr>
            <a:r>
              <a:rPr lang="en-US" sz="2000" i="1" dirty="0"/>
              <a:t>where</a:t>
            </a:r>
          </a:p>
          <a:p>
            <a:pPr>
              <a:buNone/>
            </a:pPr>
            <a:r>
              <a:rPr lang="en-US" sz="2000" i="1" dirty="0"/>
              <a:t>M = input message</a:t>
            </a:r>
          </a:p>
          <a:p>
            <a:pPr>
              <a:buNone/>
            </a:pPr>
            <a:r>
              <a:rPr lang="en-US" sz="2000" i="1" dirty="0"/>
              <a:t>C = MAC function</a:t>
            </a:r>
          </a:p>
          <a:p>
            <a:pPr>
              <a:buNone/>
            </a:pPr>
            <a:r>
              <a:rPr lang="en-US" sz="2000" i="1" dirty="0"/>
              <a:t>K = shared secret key</a:t>
            </a:r>
          </a:p>
          <a:p>
            <a:pPr>
              <a:buNone/>
            </a:pPr>
            <a:r>
              <a:rPr lang="en-US" sz="2000" dirty="0"/>
              <a:t>MAC = message authentication code</a:t>
            </a:r>
          </a:p>
          <a:p>
            <a:pPr>
              <a:buNone/>
            </a:pPr>
            <a:endParaRPr lang="en-US" sz="2400" dirty="0"/>
          </a:p>
        </p:txBody>
      </p:sp>
      <p:pic>
        <p:nvPicPr>
          <p:cNvPr id="6147" name="Picture 3"/>
          <p:cNvPicPr>
            <a:picLocks noChangeAspect="1" noChangeArrowheads="1"/>
          </p:cNvPicPr>
          <p:nvPr/>
        </p:nvPicPr>
        <p:blipFill>
          <a:blip r:embed="rId2"/>
          <a:srcRect/>
          <a:stretch>
            <a:fillRect/>
          </a:stretch>
        </p:blipFill>
        <p:spPr bwMode="auto">
          <a:xfrm>
            <a:off x="228600" y="4038600"/>
            <a:ext cx="8566288" cy="200025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70000" lnSpcReduction="20000"/>
          </a:bodyPr>
          <a:lstStyle/>
          <a:p>
            <a:pPr algn="just"/>
            <a:r>
              <a:rPr lang="en-US" sz="2900" dirty="0"/>
              <a:t>The message plus MAC are transmitted to the intended recipient. The recipient performs the same calculation on the received message, using the same secret key, to generate a new MAC. The received MAC is compared to the calculated MAC (Figure 11.4a). If we assume that only the receiver and the sender know the identity of the secret key, and if the received MAC matches the calculated MAC, then</a:t>
            </a:r>
          </a:p>
          <a:p>
            <a:pPr algn="just"/>
            <a:endParaRPr lang="en-US" sz="2900" dirty="0"/>
          </a:p>
          <a:p>
            <a:pPr algn="just"/>
            <a:r>
              <a:rPr lang="en-US" b="1" dirty="0"/>
              <a:t>1. </a:t>
            </a:r>
            <a:r>
              <a:rPr lang="en-US" dirty="0"/>
              <a:t>The receiver is assured that the message has not been altered. If an attacker alters the message but does not alter the MAC, then the receiver's calculation of the MAC will differ from the received MAC. Because the attacker is assumed not to know the secret key, the attacker cannot alter the MAC to correspond to the alterations in the message.</a:t>
            </a:r>
          </a:p>
          <a:p>
            <a:pPr algn="just"/>
            <a:endParaRPr lang="en-US" dirty="0"/>
          </a:p>
          <a:p>
            <a:pPr algn="just"/>
            <a:r>
              <a:rPr lang="en-US" b="1" dirty="0"/>
              <a:t>2. </a:t>
            </a:r>
            <a:r>
              <a:rPr lang="en-US" dirty="0"/>
              <a:t>The receiver is assured that the message is from the alleged sender. Because no one else knows the secret key, no one else could prepare a message with a proper MAC.</a:t>
            </a:r>
          </a:p>
          <a:p>
            <a:pPr algn="just">
              <a:buNone/>
            </a:pPr>
            <a:endParaRPr lang="en-US" dirty="0"/>
          </a:p>
          <a:p>
            <a:pPr algn="just"/>
            <a:r>
              <a:rPr lang="en-US" b="1" dirty="0"/>
              <a:t>3. </a:t>
            </a:r>
            <a:r>
              <a:rPr lang="en-US" dirty="0"/>
              <a:t>If the message includes a sequence number (such as is used with HDLC, X.25, and TCP), then the receiver can be assured of the proper sequence because an attacker cannot successfully alter the sequence number.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609600" y="1219200"/>
            <a:ext cx="8020402" cy="4572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HMAC</a:t>
            </a:r>
            <a:br>
              <a:rPr lang="en-US" dirty="0" smtClean="0"/>
            </a:br>
            <a:r>
              <a:rPr lang="en-US" sz="3100" b="1" dirty="0" smtClean="0"/>
              <a:t>HASH-BASED MESSAGE AUTHENTICATION CODE  (OR)</a:t>
            </a:r>
            <a:br>
              <a:rPr lang="en-US" sz="3100" b="1" dirty="0" smtClean="0"/>
            </a:br>
            <a:r>
              <a:rPr lang="en-US" sz="3100" b="1" dirty="0" smtClean="0"/>
              <a:t>KEYED-HASH MESSAGE AUTHENTICATION CODE</a:t>
            </a:r>
            <a:r>
              <a:rPr lang="en-US" dirty="0" smtClean="0"/>
              <a:t> </a:t>
            </a:r>
            <a:endParaRPr lang="en-US" b="1" dirty="0"/>
          </a:p>
        </p:txBody>
      </p:sp>
      <p:sp>
        <p:nvSpPr>
          <p:cNvPr id="3" name="Content Placeholder 2"/>
          <p:cNvSpPr>
            <a:spLocks noGrp="1"/>
          </p:cNvSpPr>
          <p:nvPr>
            <p:ph idx="1"/>
          </p:nvPr>
        </p:nvSpPr>
        <p:spPr>
          <a:xfrm>
            <a:off x="457200" y="1981200"/>
            <a:ext cx="8229600" cy="4144963"/>
          </a:xfrm>
        </p:spPr>
        <p:txBody>
          <a:bodyPr>
            <a:normAutofit fontScale="92500"/>
          </a:bodyPr>
          <a:lstStyle/>
          <a:p>
            <a:pPr algn="just"/>
            <a:r>
              <a:rPr lang="en-US" dirty="0" smtClean="0"/>
              <a:t>The motivations for this interest </a:t>
            </a:r>
            <a:r>
              <a:rPr lang="en-US" dirty="0" smtClean="0"/>
              <a:t>are </a:t>
            </a:r>
          </a:p>
          <a:p>
            <a:pPr algn="just">
              <a:buNone/>
            </a:pPr>
            <a:endParaRPr lang="en-US" dirty="0" smtClean="0"/>
          </a:p>
          <a:p>
            <a:pPr marL="514350" indent="-514350" algn="just">
              <a:buAutoNum type="arabicPeriod"/>
            </a:pPr>
            <a:r>
              <a:rPr lang="en-US" dirty="0" smtClean="0"/>
              <a:t>Cryptographic </a:t>
            </a:r>
            <a:r>
              <a:rPr lang="en-US" dirty="0" smtClean="0"/>
              <a:t>hash functions such as MD5 and SHA-1 generally execute faster in software than symmetric block ciphers such as DES. </a:t>
            </a:r>
            <a:endParaRPr lang="en-US" dirty="0" smtClean="0"/>
          </a:p>
          <a:p>
            <a:pPr marL="514350" indent="-514350" algn="just">
              <a:buAutoNum type="arabicPeriod"/>
            </a:pPr>
            <a:endParaRPr lang="en-US" dirty="0" smtClean="0"/>
          </a:p>
          <a:p>
            <a:pPr marL="514350" indent="-514350" algn="just">
              <a:buAutoNum type="arabicPeriod"/>
            </a:pPr>
            <a:r>
              <a:rPr lang="en-US" dirty="0" smtClean="0"/>
              <a:t>Library </a:t>
            </a:r>
            <a:r>
              <a:rPr lang="en-US" dirty="0" smtClean="0"/>
              <a:t>code for cryptographic hash functions is widely available.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fr-FR" b="1" dirty="0"/>
              <a:t>Message </a:t>
            </a:r>
            <a:r>
              <a:rPr lang="fr-FR" b="1" dirty="0" err="1"/>
              <a:t>Authentication</a:t>
            </a:r>
            <a:r>
              <a:rPr lang="fr-FR" b="1" dirty="0"/>
              <a:t> Code </a:t>
            </a:r>
            <a:r>
              <a:rPr lang="fr-FR" b="1" dirty="0" err="1"/>
              <a:t>Based</a:t>
            </a:r>
            <a:r>
              <a:rPr lang="fr-FR" b="1" dirty="0"/>
              <a:t> on DES</a:t>
            </a:r>
            <a:endParaRPr lang="en-US" dirty="0"/>
          </a:p>
        </p:txBody>
      </p:sp>
      <p:sp>
        <p:nvSpPr>
          <p:cNvPr id="3" name="Content Placeholder 2"/>
          <p:cNvSpPr>
            <a:spLocks noGrp="1"/>
          </p:cNvSpPr>
          <p:nvPr>
            <p:ph idx="1"/>
          </p:nvPr>
        </p:nvSpPr>
        <p:spPr/>
        <p:txBody>
          <a:bodyPr/>
          <a:lstStyle/>
          <a:p>
            <a:pPr algn="just"/>
            <a:r>
              <a:rPr lang="en-US" dirty="0"/>
              <a:t>The Data Authentication Algorithm, based on DES, has been one of the most widely used MACs for a number of years.</a:t>
            </a:r>
          </a:p>
          <a:p>
            <a:pPr algn="just"/>
            <a:r>
              <a:rPr lang="en-US" dirty="0"/>
              <a:t>The algorithm can be defined as using the cipher block chaining (CBC) mode of operation of DES (Figure 6.4) with an initialization vector of zero.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0" y="381000"/>
            <a:ext cx="8610600" cy="4236415"/>
          </a:xfrm>
          <a:prstGeom prst="rect">
            <a:avLst/>
          </a:prstGeom>
          <a:noFill/>
          <a:ln w="9525">
            <a:noFill/>
            <a:miter lim="800000"/>
            <a:headEnd/>
            <a:tailEnd/>
          </a:ln>
          <a:effectLst/>
        </p:spPr>
      </p:pic>
      <p:sp>
        <p:nvSpPr>
          <p:cNvPr id="5" name="Rectangle 4"/>
          <p:cNvSpPr/>
          <p:nvPr/>
        </p:nvSpPr>
        <p:spPr>
          <a:xfrm>
            <a:off x="1524000" y="4495800"/>
            <a:ext cx="4572000" cy="2031325"/>
          </a:xfrm>
          <a:prstGeom prst="rect">
            <a:avLst/>
          </a:prstGeom>
        </p:spPr>
        <p:txBody>
          <a:bodyPr>
            <a:spAutoFit/>
          </a:bodyPr>
          <a:lstStyle/>
          <a:p>
            <a:r>
              <a:rPr lang="en-US" i="1" dirty="0"/>
              <a:t>O1 = E(K, D1)</a:t>
            </a:r>
          </a:p>
          <a:p>
            <a:r>
              <a:rPr lang="en-US" i="1" dirty="0"/>
              <a:t>O2 = E(K, [D2 O1])</a:t>
            </a:r>
          </a:p>
          <a:p>
            <a:r>
              <a:rPr lang="en-US" i="1" dirty="0"/>
              <a:t>O3 = (K, [D3 O2])</a:t>
            </a:r>
          </a:p>
          <a:p>
            <a:r>
              <a:rPr lang="en-US" dirty="0"/>
              <a:t>•</a:t>
            </a:r>
          </a:p>
          <a:p>
            <a:r>
              <a:rPr lang="en-US" dirty="0"/>
              <a:t>•</a:t>
            </a:r>
          </a:p>
          <a:p>
            <a:r>
              <a:rPr lang="en-US" dirty="0"/>
              <a:t>•</a:t>
            </a:r>
          </a:p>
          <a:p>
            <a:r>
              <a:rPr lang="en-US" i="1" dirty="0"/>
              <a:t>ON = E(K, [DN ON1])</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a:t>Hash Function</a:t>
            </a:r>
            <a:endParaRPr lang="en-US" dirty="0"/>
          </a:p>
        </p:txBody>
      </p:sp>
      <p:sp>
        <p:nvSpPr>
          <p:cNvPr id="3" name="Content Placeholder 2"/>
          <p:cNvSpPr>
            <a:spLocks noGrp="1"/>
          </p:cNvSpPr>
          <p:nvPr>
            <p:ph idx="1"/>
          </p:nvPr>
        </p:nvSpPr>
        <p:spPr>
          <a:xfrm>
            <a:off x="457200" y="762000"/>
            <a:ext cx="8229600" cy="5791200"/>
          </a:xfrm>
        </p:spPr>
        <p:txBody>
          <a:bodyPr>
            <a:normAutofit fontScale="70000" lnSpcReduction="20000"/>
          </a:bodyPr>
          <a:lstStyle/>
          <a:p>
            <a:r>
              <a:rPr lang="en-US" dirty="0"/>
              <a:t>A variation on the message authentication code is the one-way hash function. </a:t>
            </a:r>
          </a:p>
          <a:p>
            <a:endParaRPr lang="en-US" dirty="0"/>
          </a:p>
          <a:p>
            <a:r>
              <a:rPr lang="en-US" dirty="0"/>
              <a:t>As with the message authentication code, a hash function accepts a variable-size message </a:t>
            </a:r>
            <a:r>
              <a:rPr lang="en-US" i="1" dirty="0"/>
              <a:t>M as input and produces a </a:t>
            </a:r>
            <a:r>
              <a:rPr lang="en-US" i="1" dirty="0" err="1"/>
              <a:t>fixedsize</a:t>
            </a:r>
            <a:r>
              <a:rPr lang="en-US" i="1" dirty="0"/>
              <a:t> </a:t>
            </a:r>
            <a:r>
              <a:rPr lang="en-US" dirty="0"/>
              <a:t>output, referred to as a </a:t>
            </a:r>
            <a:r>
              <a:rPr lang="en-US" b="1" dirty="0"/>
              <a:t>hash code H(</a:t>
            </a:r>
            <a:r>
              <a:rPr lang="en-US" b="1" i="1" dirty="0"/>
              <a:t>M). </a:t>
            </a:r>
          </a:p>
          <a:p>
            <a:endParaRPr lang="en-US" b="1" i="1" dirty="0"/>
          </a:p>
          <a:p>
            <a:r>
              <a:rPr lang="en-US" b="1" i="1" dirty="0"/>
              <a:t>Unlike a MAC, a hash code does not use a key but </a:t>
            </a:r>
            <a:r>
              <a:rPr lang="en-US" b="1" i="1"/>
              <a:t>is a </a:t>
            </a:r>
            <a:r>
              <a:rPr lang="en-US"/>
              <a:t>function </a:t>
            </a:r>
            <a:r>
              <a:rPr lang="en-US" dirty="0"/>
              <a:t>only of the input message. </a:t>
            </a:r>
          </a:p>
          <a:p>
            <a:endParaRPr lang="en-US" dirty="0"/>
          </a:p>
          <a:p>
            <a:r>
              <a:rPr lang="en-US" dirty="0"/>
              <a:t>The hash code is also referred to as a </a:t>
            </a:r>
            <a:r>
              <a:rPr lang="en-US" b="1" dirty="0"/>
              <a:t>message digest or hash value. </a:t>
            </a:r>
          </a:p>
          <a:p>
            <a:endParaRPr lang="en-US" b="1" dirty="0"/>
          </a:p>
          <a:p>
            <a:r>
              <a:rPr lang="en-US" b="1" dirty="0"/>
              <a:t>The hash code is a function of all the bits of the message and provides an error-detection </a:t>
            </a:r>
            <a:r>
              <a:rPr lang="en-US" dirty="0"/>
              <a:t>capability</a:t>
            </a:r>
          </a:p>
          <a:p>
            <a:endParaRPr lang="en-US" dirty="0"/>
          </a:p>
          <a:p>
            <a:r>
              <a:rPr lang="en-US" dirty="0"/>
              <a:t>A change to any bit or bits in the message results in a change to the hash code.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Autofit/>
          </a:bodyPr>
          <a:lstStyle/>
          <a:p>
            <a:r>
              <a:rPr lang="en-US" sz="2000" dirty="0"/>
              <a:t>Figure 11.5 illustrates a variety of ways in which a hash code can be used to provide message authentication, as follows:</a:t>
            </a:r>
          </a:p>
        </p:txBody>
      </p:sp>
      <p:pic>
        <p:nvPicPr>
          <p:cNvPr id="8195" name="Picture 3"/>
          <p:cNvPicPr>
            <a:picLocks noGrp="1" noChangeAspect="1" noChangeArrowheads="1"/>
          </p:cNvPicPr>
          <p:nvPr>
            <p:ph idx="1"/>
          </p:nvPr>
        </p:nvPicPr>
        <p:blipFill>
          <a:blip r:embed="rId2"/>
          <a:srcRect/>
          <a:stretch>
            <a:fillRect/>
          </a:stretch>
        </p:blipFill>
        <p:spPr bwMode="auto">
          <a:xfrm>
            <a:off x="516078" y="1143000"/>
            <a:ext cx="8170722" cy="54798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609600" y="685800"/>
            <a:ext cx="8118553" cy="5334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b="1" dirty="0"/>
              <a:t>Requirements for a Hash Function</a:t>
            </a:r>
            <a:endParaRPr lang="en-US" dirty="0"/>
          </a:p>
        </p:txBody>
      </p:sp>
      <p:sp>
        <p:nvSpPr>
          <p:cNvPr id="3" name="Content Placeholder 2"/>
          <p:cNvSpPr>
            <a:spLocks noGrp="1"/>
          </p:cNvSpPr>
          <p:nvPr>
            <p:ph idx="1"/>
          </p:nvPr>
        </p:nvSpPr>
        <p:spPr>
          <a:xfrm>
            <a:off x="457200" y="914400"/>
            <a:ext cx="8229600" cy="5715000"/>
          </a:xfrm>
        </p:spPr>
        <p:txBody>
          <a:bodyPr>
            <a:normAutofit fontScale="70000" lnSpcReduction="20000"/>
          </a:bodyPr>
          <a:lstStyle/>
          <a:p>
            <a:pPr marL="290513" indent="-290513">
              <a:buAutoNum type="arabicPeriod"/>
            </a:pPr>
            <a:r>
              <a:rPr lang="en-US" dirty="0"/>
              <a:t>H can be applied to a block of data of any size.</a:t>
            </a:r>
          </a:p>
          <a:p>
            <a:pPr marL="514350" indent="-514350">
              <a:buAutoNum type="arabicPeriod"/>
            </a:pPr>
            <a:endParaRPr lang="en-US" dirty="0"/>
          </a:p>
          <a:p>
            <a:pPr>
              <a:buNone/>
            </a:pPr>
            <a:r>
              <a:rPr lang="en-US" b="1" dirty="0"/>
              <a:t>2. </a:t>
            </a:r>
            <a:r>
              <a:rPr lang="en-US" dirty="0"/>
              <a:t>H produces a fixed-length output.</a:t>
            </a:r>
          </a:p>
          <a:p>
            <a:pPr>
              <a:buNone/>
            </a:pPr>
            <a:endParaRPr lang="en-US" dirty="0"/>
          </a:p>
          <a:p>
            <a:pPr algn="just">
              <a:buNone/>
            </a:pPr>
            <a:r>
              <a:rPr lang="en-US" b="1" dirty="0"/>
              <a:t>3. </a:t>
            </a:r>
            <a:r>
              <a:rPr lang="en-US" dirty="0"/>
              <a:t>H(</a:t>
            </a:r>
            <a:r>
              <a:rPr lang="en-US" i="1" dirty="0"/>
              <a:t>x) is relatively easy to compute for any given x, making both hardware and software </a:t>
            </a:r>
            <a:r>
              <a:rPr lang="en-US" dirty="0"/>
              <a:t>implementations practical.</a:t>
            </a:r>
          </a:p>
          <a:p>
            <a:pPr algn="just">
              <a:buNone/>
            </a:pPr>
            <a:endParaRPr lang="en-US" dirty="0"/>
          </a:p>
          <a:p>
            <a:pPr algn="just">
              <a:buNone/>
            </a:pPr>
            <a:r>
              <a:rPr lang="en-US" b="1" dirty="0"/>
              <a:t>4. </a:t>
            </a:r>
            <a:r>
              <a:rPr lang="en-US" dirty="0"/>
              <a:t>For any given value </a:t>
            </a:r>
            <a:r>
              <a:rPr lang="en-US" i="1" dirty="0"/>
              <a:t>h, it is computationally infeasible to find x such that H(x) = h. This is </a:t>
            </a:r>
            <a:r>
              <a:rPr lang="en-US" dirty="0"/>
              <a:t>sometimes referred to in the literature as the </a:t>
            </a:r>
            <a:r>
              <a:rPr lang="en-US" b="1" dirty="0"/>
              <a:t>one-way property.</a:t>
            </a:r>
          </a:p>
          <a:p>
            <a:pPr algn="just">
              <a:buNone/>
            </a:pPr>
            <a:endParaRPr lang="en-US" b="1" dirty="0"/>
          </a:p>
          <a:p>
            <a:pPr algn="just">
              <a:buNone/>
            </a:pPr>
            <a:r>
              <a:rPr lang="en-US" b="1" dirty="0"/>
              <a:t>5. </a:t>
            </a:r>
            <a:r>
              <a:rPr lang="en-US" dirty="0"/>
              <a:t>For any given block </a:t>
            </a:r>
            <a:r>
              <a:rPr lang="en-US" i="1" dirty="0"/>
              <a:t>x, it is computationally infeasible to find y </a:t>
            </a:r>
            <a:r>
              <a:rPr lang="en-US" sz="4600" i="1" dirty="0"/>
              <a:t>≠ </a:t>
            </a:r>
            <a:r>
              <a:rPr lang="en-US" i="1" dirty="0"/>
              <a:t>x such that H(y) = H(x). This </a:t>
            </a:r>
            <a:r>
              <a:rPr lang="en-US" dirty="0"/>
              <a:t>is sometimes referred to as </a:t>
            </a:r>
            <a:r>
              <a:rPr lang="en-US" b="1" dirty="0"/>
              <a:t>weak collision resistance.</a:t>
            </a:r>
          </a:p>
          <a:p>
            <a:pPr algn="just">
              <a:buNone/>
            </a:pPr>
            <a:endParaRPr lang="en-US" b="1" dirty="0"/>
          </a:p>
          <a:p>
            <a:pPr algn="just">
              <a:buNone/>
            </a:pPr>
            <a:r>
              <a:rPr lang="en-US" b="1" dirty="0"/>
              <a:t>6. </a:t>
            </a:r>
            <a:r>
              <a:rPr lang="en-US" dirty="0"/>
              <a:t>It is computationally infeasible to find any pair (</a:t>
            </a:r>
            <a:r>
              <a:rPr lang="en-US" i="1" dirty="0"/>
              <a:t>x, y) such that H(x) = H(y). This is sometimes </a:t>
            </a:r>
            <a:r>
              <a:rPr lang="en-US" dirty="0"/>
              <a:t>referred to as </a:t>
            </a:r>
            <a:r>
              <a:rPr lang="en-US" b="1" dirty="0"/>
              <a:t>strong collision resistance.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Simple Hash Functions</a:t>
            </a:r>
            <a:endParaRPr lang="en-US" dirty="0"/>
          </a:p>
        </p:txBody>
      </p:sp>
      <p:pic>
        <p:nvPicPr>
          <p:cNvPr id="12290" name="Picture 2"/>
          <p:cNvPicPr>
            <a:picLocks noGrp="1" noChangeAspect="1" noChangeArrowheads="1"/>
          </p:cNvPicPr>
          <p:nvPr>
            <p:ph idx="1"/>
          </p:nvPr>
        </p:nvPicPr>
        <p:blipFill>
          <a:blip r:embed="rId2"/>
          <a:srcRect/>
          <a:stretch>
            <a:fillRect/>
          </a:stretch>
        </p:blipFill>
        <p:spPr bwMode="auto">
          <a:xfrm>
            <a:off x="1905000" y="1524000"/>
            <a:ext cx="5410200" cy="451168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Secure Hash Algorithm</a:t>
            </a:r>
            <a:endParaRPr lang="en-US" dirty="0"/>
          </a:p>
        </p:txBody>
      </p:sp>
      <p:pic>
        <p:nvPicPr>
          <p:cNvPr id="13314" name="Picture 2"/>
          <p:cNvPicPr>
            <a:picLocks noGrp="1" noChangeAspect="1" noChangeArrowheads="1"/>
          </p:cNvPicPr>
          <p:nvPr>
            <p:ph idx="1"/>
          </p:nvPr>
        </p:nvPicPr>
        <p:blipFill>
          <a:blip r:embed="rId2"/>
          <a:srcRect/>
          <a:stretch>
            <a:fillRect/>
          </a:stretch>
        </p:blipFill>
        <p:spPr bwMode="auto">
          <a:xfrm>
            <a:off x="457200" y="1752600"/>
            <a:ext cx="8236688" cy="32004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srcRect/>
          <a:stretch>
            <a:fillRect/>
          </a:stretch>
        </p:blipFill>
        <p:spPr bwMode="auto">
          <a:xfrm>
            <a:off x="533400" y="533400"/>
            <a:ext cx="8001000" cy="544748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487362"/>
          </a:xfrm>
        </p:spPr>
        <p:txBody>
          <a:bodyPr>
            <a:noAutofit/>
          </a:bodyPr>
          <a:lstStyle/>
          <a:p>
            <a:r>
              <a:rPr lang="en-US" sz="3200" b="1" dirty="0"/>
              <a:t>SHA-512 Processing of a Single 1024-Bit Block</a:t>
            </a:r>
            <a:endParaRPr lang="en-US" sz="3200" dirty="0"/>
          </a:p>
        </p:txBody>
      </p:sp>
      <p:pic>
        <p:nvPicPr>
          <p:cNvPr id="15362" name="Picture 2"/>
          <p:cNvPicPr>
            <a:picLocks noGrp="1" noChangeAspect="1" noChangeArrowheads="1"/>
          </p:cNvPicPr>
          <p:nvPr>
            <p:ph idx="1"/>
          </p:nvPr>
        </p:nvPicPr>
        <p:blipFill>
          <a:blip r:embed="rId2"/>
          <a:srcRect/>
          <a:stretch>
            <a:fillRect/>
          </a:stretch>
        </p:blipFill>
        <p:spPr bwMode="auto">
          <a:xfrm>
            <a:off x="1676400" y="762000"/>
            <a:ext cx="6324600" cy="5638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r>
              <a:rPr lang="en-US" dirty="0" smtClean="0"/>
              <a:t>A hash function such as SHA was not designed for use as a MAC and cannot be used directly for that purpose because it does not rely on a secret key</a:t>
            </a:r>
            <a:r>
              <a:rPr lang="en-US" dirty="0" smtClean="0"/>
              <a:t>.</a:t>
            </a:r>
          </a:p>
          <a:p>
            <a:pPr>
              <a:buNone/>
            </a:pPr>
            <a:endParaRPr lang="en-US" dirty="0" smtClean="0"/>
          </a:p>
          <a:p>
            <a:r>
              <a:rPr lang="en-US" dirty="0" smtClean="0"/>
              <a:t> </a:t>
            </a:r>
            <a:r>
              <a:rPr lang="en-US" dirty="0" smtClean="0"/>
              <a:t>There have been a number of proposals for the incorporation of a secret key into an existing hash algorithm. </a:t>
            </a:r>
            <a:r>
              <a:rPr lang="en-US" dirty="0" smtClean="0"/>
              <a:t>The </a:t>
            </a:r>
            <a:r>
              <a:rPr lang="en-US" dirty="0" smtClean="0"/>
              <a:t>approach that has received the most support is HMAC </a:t>
            </a:r>
            <a:endParaRPr lang="en-US" dirty="0" smtClean="0"/>
          </a:p>
          <a:p>
            <a:pPr>
              <a:buNone/>
            </a:pPr>
            <a:endParaRPr lang="en-US" dirty="0" smtClean="0"/>
          </a:p>
          <a:p>
            <a:r>
              <a:rPr lang="en-US" dirty="0" smtClean="0"/>
              <a:t>HMAC has </a:t>
            </a:r>
            <a:r>
              <a:rPr lang="en-US" dirty="0" smtClean="0"/>
              <a:t>been chosen as the mandatory-to-implement MAC for IP security, and is used in other Internet protocols, such as SSL.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srcRect/>
          <a:stretch>
            <a:fillRect/>
          </a:stretch>
        </p:blipFill>
        <p:spPr bwMode="auto">
          <a:xfrm>
            <a:off x="990600" y="381000"/>
            <a:ext cx="7124700" cy="571163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srcRect/>
          <a:stretch>
            <a:fillRect/>
          </a:stretch>
        </p:blipFill>
        <p:spPr bwMode="auto">
          <a:xfrm>
            <a:off x="1066800" y="304800"/>
            <a:ext cx="7379836" cy="5791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HMAC Design Objectives </a:t>
            </a: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US" dirty="0" smtClean="0"/>
              <a:t>HMAC </a:t>
            </a:r>
            <a:r>
              <a:rPr lang="en-US" dirty="0" smtClean="0"/>
              <a:t>treats the hash function as a "black box." This has two benefits. First, an existing implementation of a hash function can be used as a module in implementing HMAC. In this way, the bulk of the HMAC code is prepackaged and ready to use without modification. </a:t>
            </a:r>
            <a:endParaRPr lang="en-US" dirty="0" smtClean="0"/>
          </a:p>
          <a:p>
            <a:endParaRPr lang="en-US" dirty="0" smtClean="0"/>
          </a:p>
          <a:p>
            <a:r>
              <a:rPr lang="en-US" dirty="0" smtClean="0"/>
              <a:t>Second, the </a:t>
            </a:r>
            <a:r>
              <a:rPr lang="en-US" dirty="0" smtClean="0"/>
              <a:t>security of HMAC could be retained simply by replacing the embedded hash function with a more secure </a:t>
            </a:r>
            <a:r>
              <a:rPr lang="en-US" dirty="0" smtClean="0"/>
              <a:t>one</a:t>
            </a:r>
          </a:p>
          <a:p>
            <a:endParaRPr lang="en-US" dirty="0" smtClean="0"/>
          </a:p>
          <a:p>
            <a:r>
              <a:rPr lang="en-US" dirty="0" smtClean="0"/>
              <a:t>HMAC can be proven </a:t>
            </a:r>
            <a:r>
              <a:rPr lang="en-US" dirty="0" smtClean="0"/>
              <a:t>secure </a:t>
            </a:r>
            <a:r>
              <a:rPr lang="en-US" dirty="0" smtClean="0"/>
              <a:t>provided that the embedded hash function has some reasonable cryptographic strengths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381000" y="457200"/>
            <a:ext cx="8395709" cy="56388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533400" y="304800"/>
            <a:ext cx="7772400" cy="59068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609600" y="609600"/>
            <a:ext cx="8383712" cy="4876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066800" y="304800"/>
            <a:ext cx="6781800" cy="597215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905000" y="1143000"/>
            <a:ext cx="5176630" cy="1905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057400" y="4047896"/>
            <a:ext cx="5257800" cy="2429104"/>
          </a:xfrm>
          <a:prstGeom prst="rect">
            <a:avLst/>
          </a:prstGeom>
          <a:noFill/>
          <a:ln w="9525">
            <a:noFill/>
            <a:miter lim="800000"/>
            <a:headEnd/>
            <a:tailEnd/>
          </a:ln>
          <a:effectLst/>
        </p:spPr>
      </p:pic>
      <p:sp>
        <p:nvSpPr>
          <p:cNvPr id="6" name="Rectangle 5"/>
          <p:cNvSpPr/>
          <p:nvPr/>
        </p:nvSpPr>
        <p:spPr>
          <a:xfrm>
            <a:off x="2819400" y="457200"/>
            <a:ext cx="3658117" cy="369332"/>
          </a:xfrm>
          <a:prstGeom prst="rect">
            <a:avLst/>
          </a:prstGeom>
        </p:spPr>
        <p:txBody>
          <a:bodyPr wrap="none">
            <a:spAutoFit/>
          </a:bodyPr>
          <a:lstStyle/>
          <a:p>
            <a:r>
              <a:rPr lang="en-US" b="1" dirty="0"/>
              <a:t>Public Announcement of Public Keys</a:t>
            </a:r>
            <a:endParaRPr lang="en-US" dirty="0"/>
          </a:p>
        </p:txBody>
      </p:sp>
      <p:sp>
        <p:nvSpPr>
          <p:cNvPr id="7" name="Rectangle 6"/>
          <p:cNvSpPr/>
          <p:nvPr/>
        </p:nvSpPr>
        <p:spPr>
          <a:xfrm>
            <a:off x="3420146" y="3516868"/>
            <a:ext cx="2794355" cy="369332"/>
          </a:xfrm>
          <a:prstGeom prst="rect">
            <a:avLst/>
          </a:prstGeom>
        </p:spPr>
        <p:txBody>
          <a:bodyPr wrap="none">
            <a:spAutoFit/>
          </a:bodyPr>
          <a:lstStyle/>
          <a:p>
            <a:r>
              <a:rPr lang="en-US" b="1" dirty="0"/>
              <a:t>Publicly Available Directory</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1127</Words>
  <Application>Microsoft Office PowerPoint</Application>
  <PresentationFormat>On-screen Show (4:3)</PresentationFormat>
  <Paragraphs>97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Authentication and Hash Function</vt:lpstr>
      <vt:lpstr>HMAC HASH-BASED MESSAGE AUTHENTICATION CODE  (OR) KEYED-HASH MESSAGE AUTHENTICATION CODE </vt:lpstr>
      <vt:lpstr>Slide 3</vt:lpstr>
      <vt:lpstr>HMAC Design Objectives </vt:lpstr>
      <vt:lpstr>Slide 5</vt:lpstr>
      <vt:lpstr>Slide 6</vt:lpstr>
      <vt:lpstr>Slide 7</vt:lpstr>
      <vt:lpstr>Slide 8</vt:lpstr>
      <vt:lpstr>Slide 9</vt:lpstr>
      <vt:lpstr>Public-Key Distribution Scenario</vt:lpstr>
      <vt:lpstr>Public-Key Certificates</vt:lpstr>
      <vt:lpstr>Simple Secret Key Distribution</vt:lpstr>
      <vt:lpstr>Message authentication</vt:lpstr>
      <vt:lpstr>Authentication Requirements</vt:lpstr>
      <vt:lpstr>Authentication Functions</vt:lpstr>
      <vt:lpstr>Message encryption</vt:lpstr>
      <vt:lpstr>Message authentication code (MAC):</vt:lpstr>
      <vt:lpstr>Slide 18</vt:lpstr>
      <vt:lpstr>Slide 19</vt:lpstr>
      <vt:lpstr>Message Authentication Code Based on DES</vt:lpstr>
      <vt:lpstr>Slide 21</vt:lpstr>
      <vt:lpstr>Hash Function</vt:lpstr>
      <vt:lpstr>Figure 11.5 illustrates a variety of ways in which a hash code can be used to provide message authentication, as follows:</vt:lpstr>
      <vt:lpstr>Slide 24</vt:lpstr>
      <vt:lpstr>Requirements for a Hash Function</vt:lpstr>
      <vt:lpstr>Simple Hash Functions</vt:lpstr>
      <vt:lpstr>Secure Hash Algorithm</vt:lpstr>
      <vt:lpstr>Slide 28</vt:lpstr>
      <vt:lpstr>SHA-512 Processing of a Single 1024-Bit Block</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Authentication and Hash Function</dc:title>
  <dc:creator>Maniram</dc:creator>
  <cp:lastModifiedBy>AISH</cp:lastModifiedBy>
  <cp:revision>28</cp:revision>
  <dcterms:created xsi:type="dcterms:W3CDTF">2006-08-16T00:00:00Z</dcterms:created>
  <dcterms:modified xsi:type="dcterms:W3CDTF">2020-12-02T19:26:05Z</dcterms:modified>
</cp:coreProperties>
</file>