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99" r:id="rId4"/>
    <p:sldId id="300" r:id="rId5"/>
    <p:sldId id="301" r:id="rId6"/>
    <p:sldId id="302" r:id="rId7"/>
    <p:sldId id="307" r:id="rId8"/>
    <p:sldId id="303" r:id="rId9"/>
    <p:sldId id="304" r:id="rId10"/>
    <p:sldId id="305"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75" r:id="rId28"/>
    <p:sldId id="276" r:id="rId29"/>
    <p:sldId id="277" r:id="rId30"/>
    <p:sldId id="274" r:id="rId31"/>
    <p:sldId id="278" r:id="rId32"/>
    <p:sldId id="279" r:id="rId33"/>
    <p:sldId id="280" r:id="rId34"/>
    <p:sldId id="281" r:id="rId35"/>
    <p:sldId id="282"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NETWORK SECURITY AND FIREWALL</a:t>
            </a:r>
            <a:endParaRPr lang="en-US" b="1"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CIRCUIT-LEVEL GATEWAY</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295400" y="4114800"/>
            <a:ext cx="6553200" cy="2346977"/>
          </a:xfrm>
          <a:prstGeom prst="rect">
            <a:avLst/>
          </a:prstGeom>
          <a:noFill/>
          <a:ln w="9525">
            <a:noFill/>
            <a:miter lim="800000"/>
            <a:headEnd/>
            <a:tailEnd/>
          </a:ln>
          <a:effectLst/>
        </p:spPr>
      </p:pic>
      <p:sp>
        <p:nvSpPr>
          <p:cNvPr id="5" name="Rectangle 4"/>
          <p:cNvSpPr/>
          <p:nvPr/>
        </p:nvSpPr>
        <p:spPr>
          <a:xfrm>
            <a:off x="457200" y="990601"/>
            <a:ext cx="8229600" cy="3139321"/>
          </a:xfrm>
          <a:prstGeom prst="rect">
            <a:avLst/>
          </a:prstGeom>
        </p:spPr>
        <p:txBody>
          <a:bodyPr wrap="square">
            <a:spAutoFit/>
          </a:bodyPr>
          <a:lstStyle/>
          <a:p>
            <a:pPr>
              <a:buFont typeface="Arial" pitchFamily="34" charset="0"/>
              <a:buChar char="•"/>
            </a:pPr>
            <a:r>
              <a:rPr lang="en-US" dirty="0" smtClean="0"/>
              <a:t>This can be a stand-alone system or it can be a specialized function performed by an application-level gateway for certain applications. </a:t>
            </a:r>
            <a:endParaRPr lang="en-US" dirty="0" smtClean="0"/>
          </a:p>
          <a:p>
            <a:pPr>
              <a:buFont typeface="Arial" pitchFamily="34" charset="0"/>
              <a:buChar char="•"/>
            </a:pPr>
            <a:endParaRPr lang="en-US" dirty="0" smtClean="0"/>
          </a:p>
          <a:p>
            <a:pPr>
              <a:buFont typeface="Arial" pitchFamily="34" charset="0"/>
              <a:buChar char="•"/>
            </a:pPr>
            <a:r>
              <a:rPr lang="en-US" dirty="0" smtClean="0"/>
              <a:t>A </a:t>
            </a:r>
            <a:r>
              <a:rPr lang="en-US" dirty="0" smtClean="0"/>
              <a:t>circuit-level gateway does not permit an end-to-end TCP connection; rather, the gateway sets up two TCP connections, one between itself and a TCP user on an inner host and one between itself and a TCP user on an outside host. </a:t>
            </a:r>
            <a:endParaRPr lang="en-US" dirty="0" smtClean="0"/>
          </a:p>
          <a:p>
            <a:pPr>
              <a:buFont typeface="Arial" pitchFamily="34" charset="0"/>
              <a:buChar char="•"/>
            </a:pPr>
            <a:endParaRPr lang="en-US" dirty="0" smtClean="0"/>
          </a:p>
          <a:p>
            <a:pPr>
              <a:buFont typeface="Arial" pitchFamily="34" charset="0"/>
              <a:buChar char="•"/>
            </a:pPr>
            <a:r>
              <a:rPr lang="en-US" dirty="0" smtClean="0"/>
              <a:t>Once </a:t>
            </a:r>
            <a:r>
              <a:rPr lang="en-US" dirty="0" smtClean="0"/>
              <a:t>the two connections are established, the gateway typically relays TCP segments from one connection to the other without examining the contents. </a:t>
            </a:r>
            <a:endParaRPr lang="en-US" dirty="0" smtClean="0"/>
          </a:p>
          <a:p>
            <a:pPr>
              <a:buFont typeface="Arial" pitchFamily="34" charset="0"/>
              <a:buChar char="•"/>
            </a:pPr>
            <a:endParaRPr lang="en-US" dirty="0" smtClean="0"/>
          </a:p>
          <a:p>
            <a:pPr>
              <a:buFont typeface="Arial" pitchFamily="34" charset="0"/>
              <a:buChar char="•"/>
            </a:pPr>
            <a:r>
              <a:rPr lang="en-US" dirty="0" smtClean="0"/>
              <a:t>The </a:t>
            </a:r>
            <a:r>
              <a:rPr lang="en-US" dirty="0" smtClean="0"/>
              <a:t>security function consists of determining which connections will be allowed.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Electronic Mail Security</a:t>
            </a:r>
            <a:endParaRPr lang="en-US" b="1" dirty="0"/>
          </a:p>
        </p:txBody>
      </p:sp>
      <p:sp>
        <p:nvSpPr>
          <p:cNvPr id="3" name="Content Placeholder 2"/>
          <p:cNvSpPr>
            <a:spLocks noGrp="1"/>
          </p:cNvSpPr>
          <p:nvPr>
            <p:ph idx="1"/>
          </p:nvPr>
        </p:nvSpPr>
        <p:spPr/>
        <p:txBody>
          <a:bodyPr/>
          <a:lstStyle/>
          <a:p>
            <a:r>
              <a:rPr lang="en-US" b="1" dirty="0" smtClean="0"/>
              <a:t>PGP - Pretty Good Privacy</a:t>
            </a:r>
          </a:p>
          <a:p>
            <a:r>
              <a:rPr lang="en-US" b="1" dirty="0" smtClean="0"/>
              <a:t>S/MIME - Secure/Multipurpose Internet Mail Extension</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PGP - Pretty Good Privacy</a:t>
            </a:r>
            <a:endParaRPr lang="en-US"/>
          </a:p>
        </p:txBody>
      </p:sp>
      <p:sp>
        <p:nvSpPr>
          <p:cNvPr id="3" name="Content Placeholder 2"/>
          <p:cNvSpPr>
            <a:spLocks noGrp="1"/>
          </p:cNvSpPr>
          <p:nvPr>
            <p:ph idx="1"/>
          </p:nvPr>
        </p:nvSpPr>
        <p:spPr/>
        <p:txBody>
          <a:bodyPr/>
          <a:lstStyle/>
          <a:p>
            <a:r>
              <a:rPr lang="en-US" dirty="0" smtClean="0"/>
              <a:t>Largely the effort of a single person, Phil Zimmermann, </a:t>
            </a:r>
          </a:p>
          <a:p>
            <a:r>
              <a:rPr lang="en-US" dirty="0" smtClean="0"/>
              <a:t>PGP provides a confidentiality and authentication service that can be used for electronic mail and file storage applications.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r>
              <a:rPr lang="en-US" b="1" dirty="0" smtClean="0"/>
              <a:t>In essence, Zimmermann has done the following: </a:t>
            </a:r>
          </a:p>
          <a:p>
            <a:endParaRPr lang="en-US" dirty="0" smtClean="0"/>
          </a:p>
          <a:p>
            <a:r>
              <a:rPr lang="en-US" dirty="0" smtClean="0"/>
              <a:t>1. Selected the best available cryptographic algorithms as building blocks </a:t>
            </a:r>
          </a:p>
          <a:p>
            <a:endParaRPr lang="en-US" dirty="0" smtClean="0"/>
          </a:p>
          <a:p>
            <a:r>
              <a:rPr lang="en-US" dirty="0" smtClean="0"/>
              <a:t>2. Integrated these algorithms into a general-purpose application that is independent of operating system and processor and that is based on a small set of easy-to-use commands </a:t>
            </a:r>
          </a:p>
          <a:p>
            <a:endParaRPr lang="en-US" dirty="0" smtClean="0"/>
          </a:p>
          <a:p>
            <a:r>
              <a:rPr lang="en-US" dirty="0" smtClean="0"/>
              <a:t>3. Made the package and its documentation, including the source code, freely available via the Internet, bulletin boards, and commercial networks such as AOL (America On Line) </a:t>
            </a:r>
          </a:p>
          <a:p>
            <a:endParaRPr lang="en-US" dirty="0" smtClean="0"/>
          </a:p>
          <a:p>
            <a:r>
              <a:rPr lang="en-US" dirty="0" smtClean="0"/>
              <a:t>4. Entered into an agreement with a company (</a:t>
            </a:r>
            <a:r>
              <a:rPr lang="en-US" dirty="0" err="1" smtClean="0"/>
              <a:t>Viacrypt</a:t>
            </a:r>
            <a:r>
              <a:rPr lang="en-US" dirty="0" smtClean="0"/>
              <a:t>, now Network Associates) to provide a fully compatible, low-cost commercial version of PGP</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914400" y="762000"/>
            <a:ext cx="7543800" cy="525383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533400" y="457200"/>
            <a:ext cx="7956473" cy="58340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srcRect/>
          <a:stretch>
            <a:fillRect/>
          </a:stretch>
        </p:blipFill>
        <p:spPr bwMode="auto">
          <a:xfrm>
            <a:off x="533400" y="1066800"/>
            <a:ext cx="7972926" cy="3429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609600" y="685800"/>
            <a:ext cx="8305800" cy="536416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a:t>
            </a:r>
            <a:r>
              <a:rPr lang="en-US" sz="3200" dirty="0" smtClean="0"/>
              <a:t>General Format of PGP Message</a:t>
            </a:r>
            <a:endParaRPr lang="en-US" sz="3200"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066800" y="762000"/>
            <a:ext cx="7010400" cy="5867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457200" y="228600"/>
            <a:ext cx="8339137" cy="627472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b="1" dirty="0" smtClean="0"/>
              <a:t>INTERNET CONNECTIVITY IS NO LONGER OPTIONAL FOR ORGANIZATIONS</a:t>
            </a:r>
            <a:r>
              <a:rPr lang="en-US" dirty="0" smtClean="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PGP Message Reception conversion)</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762000" y="1066800"/>
            <a:ext cx="7605156" cy="55054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7" name="Picture 3"/>
          <p:cNvPicPr>
            <a:picLocks noChangeAspect="1" noChangeArrowheads="1"/>
          </p:cNvPicPr>
          <p:nvPr/>
        </p:nvPicPr>
        <p:blipFill>
          <a:blip r:embed="rId2"/>
          <a:srcRect/>
          <a:stretch>
            <a:fillRect/>
          </a:stretch>
        </p:blipFill>
        <p:spPr bwMode="auto">
          <a:xfrm>
            <a:off x="990600" y="838200"/>
            <a:ext cx="7483839" cy="518766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S/MIME (Secure/Multipurpose Internet Mail Extension) is a security enhancement to the MIME Internet email format standard, based on technology from RSA Data Security.</a:t>
            </a:r>
          </a:p>
          <a:p>
            <a:r>
              <a:rPr lang="en-US" dirty="0" smtClean="0"/>
              <a:t> Although both PGP and S/MIME are on an IETF standards track, it appears likely that </a:t>
            </a:r>
            <a:r>
              <a:rPr lang="en-US" b="1" dirty="0" smtClean="0"/>
              <a:t>S/MIME will emerge as the industry standard for commercial </a:t>
            </a:r>
            <a:r>
              <a:rPr lang="en-US" dirty="0" smtClean="0"/>
              <a:t>and organizational use, while </a:t>
            </a:r>
            <a:r>
              <a:rPr lang="en-US" b="1" dirty="0" smtClean="0"/>
              <a:t>PGP will remain the choice for personal e-mai</a:t>
            </a:r>
            <a:r>
              <a:rPr lang="en-US" dirty="0" smtClean="0"/>
              <a:t>l security for many users.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RFC 822</a:t>
            </a:r>
            <a:endParaRPr lang="en-US" dirty="0"/>
          </a:p>
        </p:txBody>
      </p:sp>
      <p:sp>
        <p:nvSpPr>
          <p:cNvPr id="3" name="Content Placeholder 2"/>
          <p:cNvSpPr>
            <a:spLocks noGrp="1"/>
          </p:cNvSpPr>
          <p:nvPr>
            <p:ph idx="1"/>
          </p:nvPr>
        </p:nvSpPr>
        <p:spPr/>
        <p:txBody>
          <a:bodyPr>
            <a:normAutofit fontScale="92500"/>
          </a:bodyPr>
          <a:lstStyle/>
          <a:p>
            <a:r>
              <a:rPr lang="en-US" dirty="0" smtClean="0"/>
              <a:t>RFC 822 defines a format for text messages that are sent using electronic mail. </a:t>
            </a:r>
          </a:p>
          <a:p>
            <a:r>
              <a:rPr lang="en-US" dirty="0" smtClean="0"/>
              <a:t>It has been the standard for Internet-based text mail message and remains in common use. </a:t>
            </a:r>
          </a:p>
          <a:p>
            <a:r>
              <a:rPr lang="en-US" dirty="0" smtClean="0"/>
              <a:t>In the RFC 822 context, messages are viewed as having an envelope and contents. The envelope contains whatever information is needed to accomplish transmission and delivery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600075" y="685800"/>
            <a:ext cx="7943850" cy="495299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limitations of the SMTP/822 scheme: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SMTP cannot transmit executable files or other binary objects</a:t>
            </a:r>
          </a:p>
          <a:p>
            <a:endParaRPr lang="en-US" dirty="0" smtClean="0"/>
          </a:p>
          <a:p>
            <a:r>
              <a:rPr lang="en-US" dirty="0" smtClean="0"/>
              <a:t>SMTP cannot transmit text data that includes national language characters</a:t>
            </a:r>
          </a:p>
          <a:p>
            <a:endParaRPr lang="en-US" dirty="0" smtClean="0"/>
          </a:p>
          <a:p>
            <a:r>
              <a:rPr lang="en-US" dirty="0" smtClean="0"/>
              <a:t>SMTP servers may reject mail message over a certain size.</a:t>
            </a:r>
          </a:p>
          <a:p>
            <a:endParaRPr lang="en-US" dirty="0" smtClean="0"/>
          </a:p>
          <a:p>
            <a:r>
              <a:rPr lang="en-US" dirty="0" smtClean="0"/>
              <a:t>SMTP gateways that translate between ASCII and the character code EBCDIC do not use a consistent set of mappings, resulting in translation problems</a:t>
            </a:r>
          </a:p>
          <a:p>
            <a:endParaRPr lang="en-US" dirty="0" smtClean="0"/>
          </a:p>
          <a:p>
            <a:r>
              <a:rPr lang="en-US" dirty="0" smtClean="0"/>
              <a:t>SMTP gateways to X.400 electronic mail networks cannot handle </a:t>
            </a:r>
            <a:r>
              <a:rPr lang="en-US" dirty="0" err="1" smtClean="0"/>
              <a:t>nontextual</a:t>
            </a:r>
            <a:r>
              <a:rPr lang="en-US" dirty="0" smtClean="0"/>
              <a:t> data </a:t>
            </a:r>
          </a:p>
          <a:p>
            <a:endParaRPr lang="en-US" dirty="0" smtClean="0"/>
          </a:p>
          <a:p>
            <a:r>
              <a:rPr lang="en-US" dirty="0" smtClean="0"/>
              <a:t>Some SMTP implementations do not adhere completely to the SMTP standards defined in RFC 821. C</a:t>
            </a:r>
          </a:p>
          <a:p>
            <a:pPr>
              <a:buNone/>
            </a:pPr>
            <a:r>
              <a:rPr lang="en-US" dirty="0" smtClean="0"/>
              <a:t>Common problems include: </a:t>
            </a:r>
          </a:p>
          <a:p>
            <a:pPr>
              <a:buNone/>
            </a:pPr>
            <a:r>
              <a:rPr lang="en-US" dirty="0" smtClean="0"/>
              <a:t>❍ Deletion, addition, or reordering of carriage return and linefeed ❍ Truncating or wrapping lines longer than 76 </a:t>
            </a:r>
            <a:r>
              <a:rPr lang="en-US" dirty="0" err="1" smtClean="0"/>
              <a:t>characte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S/MIME Functionality</a:t>
            </a:r>
            <a:endParaRPr lang="en-US" dirty="0"/>
          </a:p>
        </p:txBody>
      </p:sp>
      <p:sp>
        <p:nvSpPr>
          <p:cNvPr id="3" name="Content Placeholder 2"/>
          <p:cNvSpPr>
            <a:spLocks noGrp="1"/>
          </p:cNvSpPr>
          <p:nvPr>
            <p:ph idx="1"/>
          </p:nvPr>
        </p:nvSpPr>
        <p:spPr>
          <a:xfrm>
            <a:off x="457200" y="1219200"/>
            <a:ext cx="8229600" cy="4906963"/>
          </a:xfrm>
        </p:spPr>
        <p:txBody>
          <a:bodyPr>
            <a:normAutofit fontScale="62500" lnSpcReduction="20000"/>
          </a:bodyPr>
          <a:lstStyle/>
          <a:p>
            <a:r>
              <a:rPr lang="en-US" b="1" dirty="0" smtClean="0"/>
              <a:t>Enveloped data</a:t>
            </a:r>
            <a:r>
              <a:rPr lang="en-US" dirty="0" smtClean="0"/>
              <a:t>: This consists of encrypted content of any type and encrypted-content encryption keys for one or more recipients. </a:t>
            </a:r>
          </a:p>
          <a:p>
            <a:endParaRPr lang="en-US" dirty="0" smtClean="0"/>
          </a:p>
          <a:p>
            <a:r>
              <a:rPr lang="en-US" b="1" dirty="0" smtClean="0"/>
              <a:t>Signed data: </a:t>
            </a:r>
            <a:r>
              <a:rPr lang="en-US" dirty="0" smtClean="0"/>
              <a:t>A digital signature is formed by taking the message digest of the content to be signed and then encrypting that with the private key of the signer. The content plus signature are then encoded using base64 encoding. A signed data message can only be viewed by a recipient with S/MIME capability. </a:t>
            </a:r>
          </a:p>
          <a:p>
            <a:endParaRPr lang="en-US" dirty="0" smtClean="0"/>
          </a:p>
          <a:p>
            <a:r>
              <a:rPr lang="en-US" b="1" dirty="0" smtClean="0"/>
              <a:t>Clear-signed data</a:t>
            </a:r>
            <a:r>
              <a:rPr lang="en-US" dirty="0" smtClean="0"/>
              <a:t>: As with signed data, a digital signature of the content is formed. However, in this case, only the digital signature is encoded using base64. As a result, recipients without S/ MIME capability can view the message content, although they cannot verify the signature. </a:t>
            </a:r>
          </a:p>
          <a:p>
            <a:endParaRPr lang="en-US" dirty="0" smtClean="0"/>
          </a:p>
          <a:p>
            <a:r>
              <a:rPr lang="en-US" b="1" dirty="0" smtClean="0"/>
              <a:t>Signed and enveloped data</a:t>
            </a:r>
            <a:r>
              <a:rPr lang="en-US" dirty="0" smtClean="0"/>
              <a:t>: Signed-only and encrypted-only entities may be nested, so that encrypted data may be signed and signed data or clear-signed data may be encrypted.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Kerberos</a:t>
            </a:r>
            <a:endParaRPr lang="en-US" dirty="0"/>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r>
              <a:rPr lang="en-US" dirty="0" smtClean="0"/>
              <a:t>Kerberos is an authentication service. </a:t>
            </a:r>
          </a:p>
          <a:p>
            <a:endParaRPr lang="en-US" dirty="0" smtClean="0"/>
          </a:p>
          <a:p>
            <a:r>
              <a:rPr lang="en-US" dirty="0" smtClean="0"/>
              <a:t>The problem that Kerberos addresses is this:</a:t>
            </a:r>
          </a:p>
          <a:p>
            <a:pPr>
              <a:buNone/>
            </a:pPr>
            <a:r>
              <a:rPr lang="en-US" dirty="0" smtClean="0"/>
              <a:t> </a:t>
            </a:r>
          </a:p>
          <a:p>
            <a:pPr marL="855663" algn="just"/>
            <a:r>
              <a:rPr lang="en-US" dirty="0" smtClean="0"/>
              <a:t>Assume an open distributed environment in which users at workstations wish to access services on servers distributed throughout the network. </a:t>
            </a:r>
          </a:p>
          <a:p>
            <a:pPr marL="855663" algn="just"/>
            <a:endParaRPr lang="en-US" dirty="0" smtClean="0"/>
          </a:p>
          <a:p>
            <a:pPr marL="855663" algn="just"/>
            <a:r>
              <a:rPr lang="en-US" dirty="0" smtClean="0"/>
              <a:t>We would like for servers to be able to restrict access to authorized users and to be able to authenticate requests for service. </a:t>
            </a:r>
          </a:p>
          <a:p>
            <a:pPr marL="855663" algn="just"/>
            <a:endParaRPr lang="en-US" dirty="0" smtClean="0"/>
          </a:p>
          <a:p>
            <a:pPr marL="855663" algn="just"/>
            <a:r>
              <a:rPr lang="en-US" dirty="0" smtClean="0"/>
              <a:t>In this environment, a workstation cannot be trusted to identify its users correctly to network services.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r>
              <a:rPr lang="en-US" dirty="0" smtClean="0"/>
              <a:t>In particular, the following three threats exist: </a:t>
            </a:r>
          </a:p>
          <a:p>
            <a:pPr>
              <a:buNone/>
            </a:pPr>
            <a:endParaRPr lang="en-US" dirty="0" smtClean="0"/>
          </a:p>
          <a:p>
            <a:pPr algn="just"/>
            <a:r>
              <a:rPr lang="en-US" dirty="0" smtClean="0"/>
              <a:t>A user may gain access to a particular workstation and pretend to be another user operating from that workstation.</a:t>
            </a:r>
          </a:p>
          <a:p>
            <a:pPr algn="just"/>
            <a:endParaRPr lang="en-US" dirty="0" smtClean="0"/>
          </a:p>
          <a:p>
            <a:pPr algn="just"/>
            <a:r>
              <a:rPr lang="en-US" dirty="0" smtClean="0"/>
              <a:t>A user may alter the network address of a workstation so that the requests sent from the altered workstation appear to come from the impersonated workstation.</a:t>
            </a:r>
          </a:p>
          <a:p>
            <a:pPr algn="just"/>
            <a:endParaRPr lang="en-US" dirty="0" smtClean="0"/>
          </a:p>
          <a:p>
            <a:pPr algn="just"/>
            <a:r>
              <a:rPr lang="en-US" dirty="0" smtClean="0"/>
              <a:t> A user may eavesdrop on exchanges and use a replay attack to gain entrance to a server or to disrupt operations.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sz="3600" b="1" dirty="0" smtClean="0"/>
              <a:t>Motivation</a:t>
            </a:r>
            <a:endParaRPr lang="en-US" sz="3600" b="1" dirty="0"/>
          </a:p>
        </p:txBody>
      </p:sp>
      <p:sp>
        <p:nvSpPr>
          <p:cNvPr id="6" name="Content Placeholder 5"/>
          <p:cNvSpPr>
            <a:spLocks noGrp="1"/>
          </p:cNvSpPr>
          <p:nvPr>
            <p:ph idx="1"/>
          </p:nvPr>
        </p:nvSpPr>
        <p:spPr>
          <a:xfrm>
            <a:off x="381000" y="609600"/>
            <a:ext cx="8229600" cy="6096000"/>
          </a:xfrm>
        </p:spPr>
        <p:txBody>
          <a:bodyPr>
            <a:normAutofit fontScale="70000" lnSpcReduction="20000"/>
          </a:bodyPr>
          <a:lstStyle/>
          <a:p>
            <a:r>
              <a:rPr lang="en-US" dirty="0" smtClean="0"/>
              <a:t>Distributed architecture consisting of dedicated user workstations (clients) and distributed or centralized servers. </a:t>
            </a:r>
          </a:p>
          <a:p>
            <a:endParaRPr lang="en-US" dirty="0" smtClean="0"/>
          </a:p>
          <a:p>
            <a:r>
              <a:rPr lang="en-US" dirty="0" smtClean="0"/>
              <a:t>In this environment, three approaches to security can be envisioned: </a:t>
            </a:r>
          </a:p>
          <a:p>
            <a:endParaRPr lang="en-US" dirty="0" smtClean="0"/>
          </a:p>
          <a:p>
            <a:pPr marL="1204913" indent="-346075" algn="just">
              <a:buNone/>
            </a:pPr>
            <a:r>
              <a:rPr lang="en-US" sz="3100" dirty="0" smtClean="0"/>
              <a:t>1. Rely on each individual client workstation to assure the identity of its user or users and rely on each server to enforce a security policy based on user identification (ID). </a:t>
            </a:r>
          </a:p>
          <a:p>
            <a:pPr marL="1204913" indent="-346075" algn="just">
              <a:buNone/>
            </a:pPr>
            <a:r>
              <a:rPr lang="en-US" sz="3100" dirty="0" smtClean="0"/>
              <a:t>2. Require that client systems authenticate themselves to servers, but trust the client system concerning the identity of its user. </a:t>
            </a:r>
          </a:p>
          <a:p>
            <a:pPr marL="1204913" indent="-346075" algn="just">
              <a:buNone/>
            </a:pPr>
            <a:r>
              <a:rPr lang="en-US" sz="3100" dirty="0" smtClean="0"/>
              <a:t>3. Require the user to prove his or her identity for each service invoked. Also require that servers prove their identity to clients.</a:t>
            </a:r>
          </a:p>
          <a:p>
            <a:pPr marL="1204913" indent="-346075">
              <a:buNone/>
            </a:pPr>
            <a:endParaRPr lang="en-US" sz="3100" dirty="0" smtClean="0"/>
          </a:p>
          <a:p>
            <a:pPr marL="401638" indent="-401638"/>
            <a:r>
              <a:rPr lang="en-US" dirty="0" smtClean="0"/>
              <a:t>Kerberos supports this third approach. Kerberos assumes a distributed client/server architecture and employs one or more Kerberos servers to provide an authentication service.</a:t>
            </a:r>
          </a:p>
          <a:p>
            <a:pPr marL="401638" indent="-401638">
              <a:tabLst>
                <a:tab pos="401638" algn="l"/>
              </a:tabLst>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a:t>
            </a:r>
            <a:endParaRPr lang="en-US" dirty="0"/>
          </a:p>
        </p:txBody>
      </p:sp>
      <p:sp>
        <p:nvSpPr>
          <p:cNvPr id="3" name="Content Placeholder 2"/>
          <p:cNvSpPr>
            <a:spLocks noGrp="1"/>
          </p:cNvSpPr>
          <p:nvPr>
            <p:ph idx="1"/>
          </p:nvPr>
        </p:nvSpPr>
        <p:spPr/>
        <p:txBody>
          <a:bodyPr/>
          <a:lstStyle/>
          <a:p>
            <a:pPr algn="just"/>
            <a:r>
              <a:rPr lang="en-US" dirty="0" smtClean="0"/>
              <a:t>A firewall forms a barrier through which the traffic going in each direction must pass. A firewall security policy dictates which traffic is authorized to pass in each direction. </a:t>
            </a:r>
            <a:endParaRPr lang="en-US" dirty="0" smtClean="0"/>
          </a:p>
          <a:p>
            <a:pPr algn="just"/>
            <a:r>
              <a:rPr lang="en-US" dirty="0" smtClean="0"/>
              <a:t> </a:t>
            </a:r>
            <a:r>
              <a:rPr lang="en-US" dirty="0" smtClean="0"/>
              <a:t>A firewall may be designed to operate as a filter at the level of IP packets, or may operate at a higher protocol layer</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Overview of Kerberos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762000" y="820929"/>
            <a:ext cx="7557197" cy="603707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More Secure Authentication Dialogue</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905000" y="990600"/>
            <a:ext cx="5838825" cy="521221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X.509 Authentication Service</a:t>
            </a:r>
            <a:endParaRPr lang="en-US" dirty="0"/>
          </a:p>
        </p:txBody>
      </p:sp>
      <p:sp>
        <p:nvSpPr>
          <p:cNvPr id="3" name="Content Placeholder 2"/>
          <p:cNvSpPr>
            <a:spLocks noGrp="1"/>
          </p:cNvSpPr>
          <p:nvPr>
            <p:ph idx="1"/>
          </p:nvPr>
        </p:nvSpPr>
        <p:spPr/>
        <p:txBody>
          <a:bodyPr/>
          <a:lstStyle/>
          <a:p>
            <a:r>
              <a:rPr lang="en-US" dirty="0" smtClean="0"/>
              <a:t>X.509 is based on the use of public-key cryptography and digital signatures. </a:t>
            </a:r>
          </a:p>
          <a:p>
            <a:r>
              <a:rPr lang="en-US" dirty="0" smtClean="0"/>
              <a:t>The standard does not dictate the use of a specific algorithm but recommends RSA. </a:t>
            </a:r>
          </a:p>
          <a:p>
            <a:r>
              <a:rPr lang="en-US" dirty="0" smtClean="0"/>
              <a:t>The digital signature scheme is assumed to require the use of a hash function.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public-key certificate</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sz="2400" dirty="0" smtClean="0"/>
              <a:t>The heart of the X.509 scheme is the public-key certificate associated with each user. </a:t>
            </a:r>
          </a:p>
          <a:p>
            <a:pPr>
              <a:buNone/>
            </a:pPr>
            <a:endParaRPr lang="en-US" sz="2400" dirty="0"/>
          </a:p>
        </p:txBody>
      </p:sp>
      <p:pic>
        <p:nvPicPr>
          <p:cNvPr id="4099" name="Picture 3"/>
          <p:cNvPicPr>
            <a:picLocks noChangeAspect="1" noChangeArrowheads="1"/>
          </p:cNvPicPr>
          <p:nvPr/>
        </p:nvPicPr>
        <p:blipFill>
          <a:blip r:embed="rId2"/>
          <a:srcRect/>
          <a:stretch>
            <a:fillRect/>
          </a:stretch>
        </p:blipFill>
        <p:spPr bwMode="auto">
          <a:xfrm>
            <a:off x="1295400" y="1675319"/>
            <a:ext cx="6634163" cy="484454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609600" y="0"/>
            <a:ext cx="7848600" cy="643563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sz="3600" b="1" dirty="0" smtClean="0"/>
              <a:t>X.509 Strong Authentication Procedures</a:t>
            </a:r>
            <a:endParaRPr lang="en-US" sz="3600" b="1" dirty="0"/>
          </a:p>
        </p:txBody>
      </p:sp>
      <p:pic>
        <p:nvPicPr>
          <p:cNvPr id="6146" name="Picture 2"/>
          <p:cNvPicPr>
            <a:picLocks noGrp="1" noChangeAspect="1" noChangeArrowheads="1"/>
          </p:cNvPicPr>
          <p:nvPr>
            <p:ph idx="1"/>
          </p:nvPr>
        </p:nvPicPr>
        <p:blipFill>
          <a:blip r:embed="rId2"/>
          <a:srcRect/>
          <a:stretch>
            <a:fillRect/>
          </a:stretch>
        </p:blipFill>
        <p:spPr bwMode="auto">
          <a:xfrm>
            <a:off x="1143000" y="685800"/>
            <a:ext cx="7162800" cy="59436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security (IPSec)</a:t>
            </a:r>
            <a:endParaRPr lang="en-US" dirty="0"/>
          </a:p>
        </p:txBody>
      </p:sp>
      <p:sp>
        <p:nvSpPr>
          <p:cNvPr id="3" name="Content Placeholder 2"/>
          <p:cNvSpPr>
            <a:spLocks noGrp="1"/>
          </p:cNvSpPr>
          <p:nvPr>
            <p:ph idx="1"/>
          </p:nvPr>
        </p:nvSpPr>
        <p:spPr>
          <a:xfrm>
            <a:off x="457200" y="1219200"/>
            <a:ext cx="8229600" cy="5334000"/>
          </a:xfrm>
        </p:spPr>
        <p:txBody>
          <a:bodyPr>
            <a:normAutofit fontScale="70000" lnSpcReduction="20000"/>
          </a:bodyPr>
          <a:lstStyle/>
          <a:p>
            <a:pPr algn="just"/>
            <a:r>
              <a:rPr lang="en-US" dirty="0" smtClean="0"/>
              <a:t>IP security (IPSec) is a capability that can be added to either current version of the Internet Protocol (IPv4 or IPv6), by means of additional headers.</a:t>
            </a:r>
          </a:p>
          <a:p>
            <a:pPr algn="just"/>
            <a:endParaRPr lang="en-US" dirty="0" smtClean="0"/>
          </a:p>
          <a:p>
            <a:pPr algn="just"/>
            <a:r>
              <a:rPr lang="en-US" dirty="0" smtClean="0"/>
              <a:t>IPSec encompasses three functional areas: authentication, confidentiality, and key management.</a:t>
            </a:r>
          </a:p>
          <a:p>
            <a:pPr algn="just"/>
            <a:endParaRPr lang="en-US" dirty="0" smtClean="0"/>
          </a:p>
          <a:p>
            <a:pPr algn="just"/>
            <a:r>
              <a:rPr lang="en-US" dirty="0" smtClean="0"/>
              <a:t>Authentication makes use of the HMAC message authentication code. Authentication can be applied to the entire original IP packet (tunnel mode) or to all of the packet except for the IP header (transport mode).</a:t>
            </a:r>
          </a:p>
          <a:p>
            <a:pPr algn="just"/>
            <a:endParaRPr lang="en-US" dirty="0" smtClean="0"/>
          </a:p>
          <a:p>
            <a:pPr algn="just"/>
            <a:r>
              <a:rPr lang="en-US" dirty="0" smtClean="0"/>
              <a:t>Confidentiality is provided by an encryption format known as encapsulating security payload. Both tunnel and transport modes can be accommodated.</a:t>
            </a:r>
          </a:p>
          <a:p>
            <a:pPr algn="just"/>
            <a:endParaRPr lang="en-US" dirty="0" smtClean="0"/>
          </a:p>
          <a:p>
            <a:pPr algn="just"/>
            <a:r>
              <a:rPr lang="en-US" dirty="0" smtClean="0"/>
              <a:t>IPSec defines a number of techniques for key management.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IP Security Scenario</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219200" y="1524000"/>
            <a:ext cx="7217297" cy="412829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Applications of IPSec</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Secure branch office connectivity over the Internet </a:t>
            </a:r>
          </a:p>
          <a:p>
            <a:endParaRPr lang="en-US" b="1" dirty="0" smtClean="0"/>
          </a:p>
          <a:p>
            <a:r>
              <a:rPr lang="en-US" b="1" dirty="0" smtClean="0"/>
              <a:t>Secure remote access over the Internet</a:t>
            </a:r>
          </a:p>
          <a:p>
            <a:endParaRPr lang="en-US" dirty="0" smtClean="0"/>
          </a:p>
          <a:p>
            <a:r>
              <a:rPr lang="en-US" b="1" dirty="0" smtClean="0"/>
              <a:t>Establishing extranet and intranet connectivity with partners</a:t>
            </a:r>
          </a:p>
          <a:p>
            <a:pPr>
              <a:buNone/>
            </a:pPr>
            <a:endParaRPr lang="en-US" dirty="0" smtClean="0"/>
          </a:p>
          <a:p>
            <a:r>
              <a:rPr lang="en-US" b="1" dirty="0" smtClean="0"/>
              <a:t>Enhancing electronic commerce security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IP Security Architecture</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057400" y="1219200"/>
            <a:ext cx="4588275" cy="5334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Firewall Design Principles</a:t>
            </a:r>
            <a:endParaRPr lang="en-US" dirty="0"/>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b="1" dirty="0" smtClean="0"/>
              <a:t>Firewall Characteristics</a:t>
            </a:r>
          </a:p>
          <a:p>
            <a:endParaRPr lang="en-US" dirty="0" smtClean="0"/>
          </a:p>
          <a:p>
            <a:pPr algn="just">
              <a:buNone/>
            </a:pPr>
            <a:r>
              <a:rPr lang="en-US" dirty="0" smtClean="0"/>
              <a:t>1. All traffic from inside to outside, and vice versa, must pass through the firewall. This is achieved by physically blocking all access to the local network except via the firewall. Various configurations are possible, as explained later in this section. </a:t>
            </a:r>
            <a:endParaRPr lang="en-US" dirty="0" smtClean="0"/>
          </a:p>
          <a:p>
            <a:pPr algn="just">
              <a:buNone/>
            </a:pPr>
            <a:endParaRPr lang="en-US" dirty="0" smtClean="0"/>
          </a:p>
          <a:p>
            <a:pPr algn="just">
              <a:buNone/>
            </a:pPr>
            <a:r>
              <a:rPr lang="en-US" dirty="0" smtClean="0"/>
              <a:t>2</a:t>
            </a:r>
            <a:r>
              <a:rPr lang="en-US" dirty="0" smtClean="0"/>
              <a:t>. Only authorized traffic, as defined by the local security policy, will be allowed to pass. Various types of firewalls are used, which implement various types of security </a:t>
            </a:r>
            <a:r>
              <a:rPr lang="en-US" dirty="0" smtClean="0"/>
              <a:t>policies</a:t>
            </a:r>
          </a:p>
          <a:p>
            <a:pPr algn="just">
              <a:buNone/>
            </a:pPr>
            <a:endParaRPr lang="en-US" dirty="0" smtClean="0"/>
          </a:p>
          <a:p>
            <a:pPr algn="just">
              <a:buNone/>
            </a:pPr>
            <a:r>
              <a:rPr lang="en-US" dirty="0" smtClean="0"/>
              <a:t>3. The </a:t>
            </a:r>
            <a:r>
              <a:rPr lang="en-US" dirty="0" smtClean="0"/>
              <a:t>firewall itself is immune to penetration. This implies that use of a trusted system with a secure operating system.</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IPSec Services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685800" y="1828800"/>
            <a:ext cx="7828106" cy="33528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Transport and Tunnel Modes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Both AH and ESP support two modes of use: transport and tunnel mode.</a:t>
            </a:r>
          </a:p>
          <a:p>
            <a:endParaRPr lang="en-US" dirty="0" smtClean="0"/>
          </a:p>
          <a:p>
            <a:r>
              <a:rPr lang="en-US" b="1" dirty="0" smtClean="0"/>
              <a:t>Transport Mode: </a:t>
            </a:r>
            <a:r>
              <a:rPr lang="en-US" dirty="0" smtClean="0"/>
              <a:t>Transport mode provides protection primarily for upper-layer protocols. That is, transport mode protection extends to the payload of an IP packet.</a:t>
            </a:r>
          </a:p>
          <a:p>
            <a:endParaRPr lang="en-US" dirty="0" smtClean="0"/>
          </a:p>
          <a:p>
            <a:r>
              <a:rPr lang="en-US" b="1" dirty="0" smtClean="0"/>
              <a:t>Tunnel Mode: </a:t>
            </a:r>
            <a:r>
              <a:rPr lang="en-US" dirty="0" smtClean="0"/>
              <a:t>Tunnel mode provides Protection to the entire IP packet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Tunnel Mode and Transport Mode </a:t>
            </a:r>
            <a:r>
              <a:rPr lang="fr-FR" b="1" dirty="0" err="1" smtClean="0"/>
              <a:t>Functionality</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381000" y="1752600"/>
            <a:ext cx="8522720" cy="4113896"/>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Authentication Header</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457200" y="1828800"/>
            <a:ext cx="7989739" cy="32766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457200" y="1600200"/>
            <a:ext cx="8039100" cy="33528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MODE</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0" y="1295400"/>
            <a:ext cx="8763000" cy="50292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TUNNEL MODE</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457200" y="1905000"/>
            <a:ext cx="7829550" cy="3675856"/>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Encapsulating Security Payload</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685800" y="1828800"/>
            <a:ext cx="7634288" cy="4650949"/>
          </a:xfrm>
          <a:prstGeom prst="rect">
            <a:avLst/>
          </a:prstGeom>
          <a:noFill/>
          <a:ln w="9525">
            <a:noFill/>
            <a:miter lim="800000"/>
            <a:headEnd/>
            <a:tailEnd/>
          </a:ln>
          <a:effectLst/>
        </p:spPr>
      </p:pic>
      <p:sp>
        <p:nvSpPr>
          <p:cNvPr id="5" name="Rectangle 4"/>
          <p:cNvSpPr/>
          <p:nvPr/>
        </p:nvSpPr>
        <p:spPr>
          <a:xfrm>
            <a:off x="2895600" y="1295400"/>
            <a:ext cx="1792670" cy="369332"/>
          </a:xfrm>
          <a:prstGeom prst="rect">
            <a:avLst/>
          </a:prstGeom>
        </p:spPr>
        <p:txBody>
          <a:bodyPr wrap="none">
            <a:spAutoFit/>
          </a:bodyPr>
          <a:lstStyle/>
          <a:p>
            <a:r>
              <a:rPr lang="en-US" b="1" dirty="0" smtClean="0"/>
              <a:t>IPSec ESP format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a:stretch>
            <a:fillRect/>
          </a:stretch>
        </p:blipFill>
        <p:spPr bwMode="auto">
          <a:xfrm>
            <a:off x="685800" y="1295400"/>
            <a:ext cx="8020050" cy="16764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838200" y="3048000"/>
            <a:ext cx="7600950" cy="1509712"/>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762000" y="4724400"/>
            <a:ext cx="7981950" cy="1057275"/>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762000" y="166887"/>
            <a:ext cx="7417792" cy="669111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capabilities are within the scope of a firewall</a:t>
            </a:r>
            <a:endParaRPr lang="en-US" dirty="0"/>
          </a:p>
        </p:txBody>
      </p:sp>
      <p:sp>
        <p:nvSpPr>
          <p:cNvPr id="3" name="Content Placeholder 2"/>
          <p:cNvSpPr>
            <a:spLocks noGrp="1"/>
          </p:cNvSpPr>
          <p:nvPr>
            <p:ph idx="1"/>
          </p:nvPr>
        </p:nvSpPr>
        <p:spPr>
          <a:xfrm>
            <a:off x="533400" y="1447800"/>
            <a:ext cx="8229600" cy="4953000"/>
          </a:xfrm>
        </p:spPr>
        <p:txBody>
          <a:bodyPr>
            <a:normAutofit fontScale="70000" lnSpcReduction="20000"/>
          </a:bodyPr>
          <a:lstStyle/>
          <a:p>
            <a:pPr algn="just"/>
            <a:r>
              <a:rPr lang="en-US" dirty="0" smtClean="0"/>
              <a:t>A firewall defines a single choke point that keeps unauthorized users out of the protected network, prohibits potentially vulnerable services from entering or leaving the network, and provides protection from various kinds of IP spoofing and routing attacks</a:t>
            </a:r>
            <a:r>
              <a:rPr lang="en-US" dirty="0" smtClean="0"/>
              <a:t>.</a:t>
            </a:r>
          </a:p>
          <a:p>
            <a:pPr algn="just"/>
            <a:endParaRPr lang="en-US" dirty="0" smtClean="0"/>
          </a:p>
          <a:p>
            <a:pPr algn="just"/>
            <a:r>
              <a:rPr lang="en-US" dirty="0" smtClean="0"/>
              <a:t>A firewall provides a location for monitoring security-related events. Audits and alarms can be implemented on the firewall system</a:t>
            </a:r>
            <a:r>
              <a:rPr lang="en-US" dirty="0" smtClean="0"/>
              <a:t>.</a:t>
            </a:r>
          </a:p>
          <a:p>
            <a:pPr algn="just"/>
            <a:endParaRPr lang="en-US" dirty="0" smtClean="0"/>
          </a:p>
          <a:p>
            <a:pPr algn="just"/>
            <a:r>
              <a:rPr lang="en-US" dirty="0" smtClean="0"/>
              <a:t>A firewall is a convenient platform for several Internet functions that are not security related. These include a network address translator, which maps local addresses to Internet addresses, and a network management function that audits or logs Internet usage</a:t>
            </a:r>
            <a:r>
              <a:rPr lang="en-US" dirty="0" smtClean="0"/>
              <a:t>.</a:t>
            </a:r>
          </a:p>
          <a:p>
            <a:pPr algn="just"/>
            <a:endParaRPr lang="en-US" dirty="0" smtClean="0"/>
          </a:p>
          <a:p>
            <a:pPr algn="just"/>
            <a:r>
              <a:rPr lang="en-US" dirty="0" smtClean="0"/>
              <a:t>A </a:t>
            </a:r>
            <a:r>
              <a:rPr lang="en-US" dirty="0" smtClean="0"/>
              <a:t>firewall can serve as the platform for IPSec. Using the tunnel mode capability described in Chapter 16,</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Firewalls have their limitations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The firewall cannot protect against attacks that bypass the firewall. Internal systems may have dial-out capability to connect to an ISP. An internal LAN may support a modem pool that provides dial-in capability for traveling employees and telecommuters. </a:t>
            </a:r>
            <a:endParaRPr lang="en-US" dirty="0" smtClean="0"/>
          </a:p>
          <a:p>
            <a:r>
              <a:rPr lang="en-US" dirty="0" smtClean="0"/>
              <a:t>2</a:t>
            </a:r>
            <a:r>
              <a:rPr lang="en-US" dirty="0" smtClean="0"/>
              <a:t>. The firewall does not protect against internal threats, such as a disgruntled employee or an employee who unwittingly cooperates with an external attacker. </a:t>
            </a:r>
            <a:endParaRPr lang="en-US" dirty="0" smtClean="0"/>
          </a:p>
          <a:p>
            <a:r>
              <a:rPr lang="en-US" dirty="0" smtClean="0"/>
              <a:t>3</a:t>
            </a:r>
            <a:r>
              <a:rPr lang="en-US" dirty="0" smtClean="0"/>
              <a:t>. The firewall cannot protect against the transfer of virus-infected programs or files. Because of the variety of operating systems and applications supported inside the perimeter, it would be impractical and perhaps impossible for the firewall to scan all incoming files, e-mail, and messages for viruses</a:t>
            </a:r>
            <a:r>
              <a:rPr lang="en-US" dirty="0" smtClean="0"/>
              <a: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Firewalls</a:t>
            </a:r>
            <a:endParaRPr lang="en-US" dirty="0"/>
          </a:p>
        </p:txBody>
      </p:sp>
      <p:sp>
        <p:nvSpPr>
          <p:cNvPr id="3" name="Content Placeholder 2"/>
          <p:cNvSpPr>
            <a:spLocks noGrp="1"/>
          </p:cNvSpPr>
          <p:nvPr>
            <p:ph idx="1"/>
          </p:nvPr>
        </p:nvSpPr>
        <p:spPr/>
        <p:txBody>
          <a:bodyPr/>
          <a:lstStyle/>
          <a:p>
            <a:r>
              <a:rPr lang="en-US" dirty="0" smtClean="0"/>
              <a:t>Packet-Filtering </a:t>
            </a:r>
            <a:r>
              <a:rPr lang="en-US" dirty="0" smtClean="0"/>
              <a:t>Router</a:t>
            </a:r>
          </a:p>
          <a:p>
            <a:r>
              <a:rPr lang="en-US" dirty="0" smtClean="0"/>
              <a:t>Application-Level </a:t>
            </a:r>
            <a:r>
              <a:rPr lang="en-US" dirty="0" smtClean="0"/>
              <a:t>Gateway</a:t>
            </a:r>
          </a:p>
          <a:p>
            <a:r>
              <a:rPr lang="en-US" dirty="0" smtClean="0"/>
              <a:t>Circuit-Level Gateway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PACKET-FILTERING ROUTER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981199" y="4724400"/>
            <a:ext cx="5715001" cy="1905000"/>
          </a:xfrm>
          <a:prstGeom prst="rect">
            <a:avLst/>
          </a:prstGeom>
          <a:noFill/>
          <a:ln w="9525">
            <a:noFill/>
            <a:miter lim="800000"/>
            <a:headEnd/>
            <a:tailEnd/>
          </a:ln>
          <a:effectLst/>
        </p:spPr>
      </p:pic>
      <p:sp>
        <p:nvSpPr>
          <p:cNvPr id="5" name="Rectangle 4"/>
          <p:cNvSpPr/>
          <p:nvPr/>
        </p:nvSpPr>
        <p:spPr>
          <a:xfrm>
            <a:off x="457200" y="609600"/>
            <a:ext cx="8305800" cy="4247317"/>
          </a:xfrm>
          <a:prstGeom prst="rect">
            <a:avLst/>
          </a:prstGeom>
        </p:spPr>
        <p:txBody>
          <a:bodyPr wrap="square">
            <a:spAutoFit/>
          </a:bodyPr>
          <a:lstStyle/>
          <a:p>
            <a:pPr>
              <a:buFont typeface="Arial" pitchFamily="34" charset="0"/>
              <a:buChar char="•"/>
            </a:pPr>
            <a:r>
              <a:rPr lang="en-US" dirty="0" smtClean="0"/>
              <a:t>A packet-filtering router applies a set of rules to each incoming and outgoing IP packet and then forwards or discards the packet. </a:t>
            </a:r>
            <a:endParaRPr lang="en-US" dirty="0" smtClean="0"/>
          </a:p>
          <a:p>
            <a:pPr>
              <a:buFont typeface="Arial" pitchFamily="34" charset="0"/>
              <a:buChar char="•"/>
            </a:pPr>
            <a:endParaRPr lang="en-US" dirty="0" smtClean="0"/>
          </a:p>
          <a:p>
            <a:pPr>
              <a:buFont typeface="Arial" pitchFamily="34" charset="0"/>
              <a:buChar char="•"/>
            </a:pPr>
            <a:r>
              <a:rPr lang="en-US" dirty="0" smtClean="0"/>
              <a:t>The </a:t>
            </a:r>
            <a:r>
              <a:rPr lang="en-US" dirty="0" smtClean="0"/>
              <a:t>router is typically configured to filter packets going in both directions (from and to the internal network). </a:t>
            </a:r>
            <a:endParaRPr lang="en-US" dirty="0" smtClean="0"/>
          </a:p>
          <a:p>
            <a:pPr>
              <a:buFont typeface="Arial" pitchFamily="34" charset="0"/>
              <a:buChar char="•"/>
            </a:pPr>
            <a:endParaRPr lang="en-US" dirty="0" smtClean="0"/>
          </a:p>
          <a:p>
            <a:pPr>
              <a:buFont typeface="Arial" pitchFamily="34" charset="0"/>
              <a:buChar char="•"/>
            </a:pPr>
            <a:r>
              <a:rPr lang="en-US" dirty="0" smtClean="0"/>
              <a:t>Filtering </a:t>
            </a:r>
            <a:r>
              <a:rPr lang="en-US" dirty="0" smtClean="0"/>
              <a:t>rules are based on information contained in a network packet</a:t>
            </a:r>
            <a:r>
              <a:rPr lang="en-US" dirty="0" smtClean="0"/>
              <a:t>:</a:t>
            </a:r>
          </a:p>
          <a:p>
            <a:pPr lvl="1">
              <a:buFont typeface="Arial" pitchFamily="34" charset="0"/>
              <a:buChar char="•"/>
            </a:pPr>
            <a:r>
              <a:rPr lang="en-US" b="1" dirty="0" smtClean="0"/>
              <a:t>Source IP </a:t>
            </a:r>
            <a:r>
              <a:rPr lang="en-US" b="1" dirty="0" smtClean="0"/>
              <a:t>address</a:t>
            </a:r>
          </a:p>
          <a:p>
            <a:pPr lvl="1">
              <a:buFont typeface="Arial" pitchFamily="34" charset="0"/>
              <a:buChar char="•"/>
            </a:pPr>
            <a:r>
              <a:rPr lang="en-US" b="1" dirty="0" smtClean="0"/>
              <a:t>Destination IP </a:t>
            </a:r>
            <a:r>
              <a:rPr lang="en-US" b="1" dirty="0" smtClean="0"/>
              <a:t>address</a:t>
            </a:r>
          </a:p>
          <a:p>
            <a:pPr lvl="1">
              <a:buFont typeface="Arial" pitchFamily="34" charset="0"/>
              <a:buChar char="•"/>
            </a:pPr>
            <a:r>
              <a:rPr lang="en-US" b="1" dirty="0" smtClean="0"/>
              <a:t>Source and destination transport-level address: </a:t>
            </a:r>
            <a:r>
              <a:rPr lang="en-US" dirty="0" smtClean="0"/>
              <a:t>TCP or </a:t>
            </a:r>
            <a:r>
              <a:rPr lang="en-US" dirty="0" smtClean="0"/>
              <a:t>UDP port </a:t>
            </a:r>
          </a:p>
          <a:p>
            <a:pPr lvl="1">
              <a:buFont typeface="Arial" pitchFamily="34" charset="0"/>
              <a:buChar char="•"/>
            </a:pPr>
            <a:r>
              <a:rPr lang="en-US" b="1" dirty="0" smtClean="0"/>
              <a:t>IP protocol </a:t>
            </a:r>
            <a:r>
              <a:rPr lang="en-US" b="1" dirty="0" smtClean="0"/>
              <a:t>field</a:t>
            </a:r>
          </a:p>
          <a:p>
            <a:pPr lvl="1">
              <a:buFont typeface="Arial" pitchFamily="34" charset="0"/>
              <a:buChar char="•"/>
            </a:pPr>
            <a:r>
              <a:rPr lang="en-US" b="1" dirty="0" smtClean="0"/>
              <a:t>Interface </a:t>
            </a:r>
            <a:r>
              <a:rPr lang="en-US" dirty="0" smtClean="0"/>
              <a:t>: interface of the router the packet came </a:t>
            </a:r>
            <a:r>
              <a:rPr lang="en-US" dirty="0" smtClean="0"/>
              <a:t>from or to</a:t>
            </a:r>
          </a:p>
          <a:p>
            <a:pPr>
              <a:buFont typeface="Arial" pitchFamily="34" charset="0"/>
              <a:buChar char="•"/>
            </a:pPr>
            <a:endParaRPr lang="en-US" dirty="0" smtClean="0"/>
          </a:p>
          <a:p>
            <a:pPr>
              <a:buFont typeface="Arial" pitchFamily="34" charset="0"/>
              <a:buChar char="•"/>
            </a:pPr>
            <a:r>
              <a:rPr lang="en-US" dirty="0" smtClean="0"/>
              <a:t>If </a:t>
            </a:r>
            <a:r>
              <a:rPr lang="en-US" dirty="0" smtClean="0"/>
              <a:t>there is no match to any rule, then a default action is taken. Two default policies are possible: </a:t>
            </a:r>
            <a:r>
              <a:rPr lang="en-US" dirty="0" smtClean="0"/>
              <a:t> Default </a:t>
            </a:r>
            <a:r>
              <a:rPr lang="en-US" dirty="0" smtClean="0"/>
              <a:t>= discard: </a:t>
            </a:r>
            <a:r>
              <a:rPr lang="en-US" dirty="0" smtClean="0"/>
              <a:t>   Default </a:t>
            </a:r>
            <a:r>
              <a:rPr lang="en-US" dirty="0" smtClean="0"/>
              <a:t>= forward</a:t>
            </a: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APPLICATION-LEVEL GATEWAY</a:t>
            </a:r>
            <a:endParaRPr lang="en-US" dirty="0"/>
          </a:p>
        </p:txBody>
      </p:sp>
      <p:sp>
        <p:nvSpPr>
          <p:cNvPr id="3" name="Content Placeholder 2"/>
          <p:cNvSpPr>
            <a:spLocks noGrp="1"/>
          </p:cNvSpPr>
          <p:nvPr>
            <p:ph idx="1"/>
          </p:nvPr>
        </p:nvSpPr>
        <p:spPr>
          <a:xfrm>
            <a:off x="533400" y="533400"/>
            <a:ext cx="8229600" cy="4525963"/>
          </a:xfrm>
        </p:spPr>
        <p:txBody>
          <a:bodyPr>
            <a:normAutofit/>
          </a:bodyPr>
          <a:lstStyle/>
          <a:p>
            <a:pPr algn="just"/>
            <a:r>
              <a:rPr lang="en-US" sz="2000" dirty="0" smtClean="0"/>
              <a:t>An application-level gateway, also called a proxy server, acts as a relay of application-level </a:t>
            </a:r>
            <a:r>
              <a:rPr lang="en-US" sz="2000" dirty="0" smtClean="0"/>
              <a:t>traffic</a:t>
            </a:r>
          </a:p>
          <a:p>
            <a:pPr algn="just"/>
            <a:r>
              <a:rPr lang="en-US" sz="2000" dirty="0" smtClean="0"/>
              <a:t>The user contacts the gateway using a TCP/IP application, such as Telnet or FTP, and the gateway asks the user for the name of the remote host to be accessed. When the user responds and provides a valid user ID and authentication information, the gateway contacts the application on the remote host and relays TCP segments containing the application data between the two endpoints</a:t>
            </a:r>
            <a:r>
              <a:rPr lang="en-US" sz="2000" dirty="0" smtClean="0"/>
              <a:t>.</a:t>
            </a:r>
          </a:p>
          <a:p>
            <a:pPr algn="just"/>
            <a:r>
              <a:rPr lang="en-US" sz="2000" dirty="0" smtClean="0"/>
              <a:t>A prime disadvantage of this type of gateway is the additional processing overhead on each connection.</a:t>
            </a:r>
            <a:endParaRPr lang="en-US" sz="2000" dirty="0"/>
          </a:p>
        </p:txBody>
      </p:sp>
      <p:pic>
        <p:nvPicPr>
          <p:cNvPr id="2050" name="Picture 2"/>
          <p:cNvPicPr>
            <a:picLocks noChangeAspect="1" noChangeArrowheads="1"/>
          </p:cNvPicPr>
          <p:nvPr/>
        </p:nvPicPr>
        <p:blipFill>
          <a:blip r:embed="rId2"/>
          <a:srcRect/>
          <a:stretch>
            <a:fillRect/>
          </a:stretch>
        </p:blipFill>
        <p:spPr bwMode="auto">
          <a:xfrm>
            <a:off x="1524000" y="3962400"/>
            <a:ext cx="6258077" cy="248221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1961</Words>
  <Application>Microsoft Office PowerPoint</Application>
  <PresentationFormat>On-screen Show (4:3)</PresentationFormat>
  <Paragraphs>169</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NETWORK SECURITY AND FIREWALL</vt:lpstr>
      <vt:lpstr>Slide 2</vt:lpstr>
      <vt:lpstr>FIREWALL</vt:lpstr>
      <vt:lpstr>Firewall Design Principles</vt:lpstr>
      <vt:lpstr>capabilities are within the scope of a firewall</vt:lpstr>
      <vt:lpstr>Firewalls have their limitations</vt:lpstr>
      <vt:lpstr>Types of Firewalls</vt:lpstr>
      <vt:lpstr>PACKET-FILTERING ROUTER</vt:lpstr>
      <vt:lpstr>APPLICATION-LEVEL GATEWAY</vt:lpstr>
      <vt:lpstr>CIRCUIT-LEVEL GATEWAY</vt:lpstr>
      <vt:lpstr>Electronic Mail Security</vt:lpstr>
      <vt:lpstr>PGP - Pretty Good Privacy</vt:lpstr>
      <vt:lpstr>Slide 13</vt:lpstr>
      <vt:lpstr>Slide 14</vt:lpstr>
      <vt:lpstr>Slide 15</vt:lpstr>
      <vt:lpstr>Slide 16</vt:lpstr>
      <vt:lpstr>Slide 17</vt:lpstr>
      <vt:lpstr>. General Format of PGP Message</vt:lpstr>
      <vt:lpstr>Slide 19</vt:lpstr>
      <vt:lpstr>PGP Message Reception conversion)</vt:lpstr>
      <vt:lpstr>Slide 21</vt:lpstr>
      <vt:lpstr>S/MIME</vt:lpstr>
      <vt:lpstr>RFC 822</vt:lpstr>
      <vt:lpstr>Slide 24</vt:lpstr>
      <vt:lpstr>limitations of the SMTP/822 scheme: </vt:lpstr>
      <vt:lpstr>S/MIME Functionality</vt:lpstr>
      <vt:lpstr>Kerberos</vt:lpstr>
      <vt:lpstr>Slide 28</vt:lpstr>
      <vt:lpstr>Motivation</vt:lpstr>
      <vt:lpstr>Overview of Kerberos</vt:lpstr>
      <vt:lpstr>A More Secure Authentication Dialogue</vt:lpstr>
      <vt:lpstr>X.509 Authentication Service</vt:lpstr>
      <vt:lpstr>public-key certificate</vt:lpstr>
      <vt:lpstr>Slide 34</vt:lpstr>
      <vt:lpstr>X.509 Strong Authentication Procedures</vt:lpstr>
      <vt:lpstr>IP security (IPSec)</vt:lpstr>
      <vt:lpstr>An IP Security Scenario</vt:lpstr>
      <vt:lpstr>Applications of IPSec</vt:lpstr>
      <vt:lpstr>IP Security Architecture</vt:lpstr>
      <vt:lpstr>IPSec Services</vt:lpstr>
      <vt:lpstr>Transport and Tunnel Modes</vt:lpstr>
      <vt:lpstr>Tunnel Mode and Transport Mode Functionality</vt:lpstr>
      <vt:lpstr>Authentication Header</vt:lpstr>
      <vt:lpstr>Slide 44</vt:lpstr>
      <vt:lpstr>TRANSPORT MODE</vt:lpstr>
      <vt:lpstr>TUNNEL MODE</vt:lpstr>
      <vt:lpstr>Encapsulating Security Payload</vt:lpstr>
      <vt:lpstr>Slide 48</vt:lpstr>
      <vt:lpstr>Slide 49</vt:lpstr>
      <vt:lpstr>Slide 50</vt:lpstr>
      <vt:lpstr>Slide 51</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AND FIREWALL</dc:title>
  <dc:creator>Maniram</dc:creator>
  <cp:lastModifiedBy>AISH</cp:lastModifiedBy>
  <cp:revision>40</cp:revision>
  <dcterms:created xsi:type="dcterms:W3CDTF">2006-08-16T00:00:00Z</dcterms:created>
  <dcterms:modified xsi:type="dcterms:W3CDTF">2020-12-07T17:06:56Z</dcterms:modified>
</cp:coreProperties>
</file>