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7" r:id="rId4"/>
    <p:sldId id="258" r:id="rId5"/>
    <p:sldId id="262" r:id="rId6"/>
    <p:sldId id="263" r:id="rId7"/>
    <p:sldId id="264" r:id="rId8"/>
    <p:sldId id="265" r:id="rId9"/>
    <p:sldId id="266" r:id="rId10"/>
    <p:sldId id="261" r:id="rId11"/>
    <p:sldId id="269" r:id="rId12"/>
    <p:sldId id="270" r:id="rId13"/>
    <p:sldId id="267" r:id="rId14"/>
    <p:sldId id="268" r:id="rId15"/>
    <p:sldId id="272" r:id="rId16"/>
    <p:sldId id="271" r:id="rId17"/>
    <p:sldId id="273" r:id="rId18"/>
    <p:sldId id="274" r:id="rId19"/>
    <p:sldId id="278" r:id="rId20"/>
    <p:sldId id="276" r:id="rId21"/>
    <p:sldId id="277"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r>
              <a:rPr lang="en-US" sz="6000" b="1" dirty="0" smtClean="0"/>
              <a:t>HACKING</a:t>
            </a:r>
            <a:endParaRPr lang="en-US"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990600" y="1066800"/>
            <a:ext cx="7315200" cy="496342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762000" y="609600"/>
            <a:ext cx="7710550" cy="48013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srcRect/>
          <a:stretch>
            <a:fillRect/>
          </a:stretch>
        </p:blipFill>
        <p:spPr bwMode="auto">
          <a:xfrm>
            <a:off x="762000" y="609600"/>
            <a:ext cx="7599004" cy="505301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1066800" y="609600"/>
            <a:ext cx="7348538" cy="54704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srcRect/>
          <a:stretch>
            <a:fillRect/>
          </a:stretch>
        </p:blipFill>
        <p:spPr bwMode="auto">
          <a:xfrm>
            <a:off x="457200" y="228600"/>
            <a:ext cx="8313896" cy="4648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609600" y="381000"/>
            <a:ext cx="7743825" cy="540482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srcRect/>
          <a:stretch>
            <a:fillRect/>
          </a:stretch>
        </p:blipFill>
        <p:spPr bwMode="auto">
          <a:xfrm>
            <a:off x="955047" y="457200"/>
            <a:ext cx="8188953" cy="48672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srcRect/>
          <a:stretch>
            <a:fillRect/>
          </a:stretch>
        </p:blipFill>
        <p:spPr bwMode="auto">
          <a:xfrm>
            <a:off x="533400" y="609601"/>
            <a:ext cx="8159488" cy="4953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srcRect/>
          <a:stretch>
            <a:fillRect/>
          </a:stretch>
        </p:blipFill>
        <p:spPr bwMode="auto">
          <a:xfrm>
            <a:off x="762000" y="533400"/>
            <a:ext cx="7562942" cy="5334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Countermeasures</a:t>
            </a:r>
            <a:endParaRPr lang="en-US" dirty="0"/>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pPr algn="just">
              <a:buNone/>
            </a:pPr>
            <a:r>
              <a:rPr lang="en-US" b="1" dirty="0" smtClean="0"/>
              <a:t>Antivirus Approaches </a:t>
            </a:r>
            <a:endParaRPr lang="en-US" b="1" dirty="0" smtClean="0"/>
          </a:p>
          <a:p>
            <a:pPr algn="just"/>
            <a:r>
              <a:rPr lang="en-US" b="1" dirty="0" smtClean="0"/>
              <a:t>Detection</a:t>
            </a:r>
            <a:r>
              <a:rPr lang="en-US" dirty="0" smtClean="0"/>
              <a:t>: Once the infection has occurred, determine that it has occurred and locate the virus. </a:t>
            </a:r>
            <a:endParaRPr lang="en-US" dirty="0" smtClean="0"/>
          </a:p>
          <a:p>
            <a:pPr algn="just"/>
            <a:r>
              <a:rPr lang="en-US" b="1" dirty="0" smtClean="0"/>
              <a:t>Identification</a:t>
            </a:r>
            <a:r>
              <a:rPr lang="en-US" dirty="0" smtClean="0"/>
              <a:t>: Once detection has been achieved, identify the specific virus that has infected a program. </a:t>
            </a:r>
            <a:endParaRPr lang="en-US" dirty="0" smtClean="0"/>
          </a:p>
          <a:p>
            <a:pPr algn="just"/>
            <a:r>
              <a:rPr lang="en-US" b="1" dirty="0" smtClean="0"/>
              <a:t>Removal</a:t>
            </a:r>
            <a:r>
              <a:rPr lang="en-US" dirty="0" smtClean="0"/>
              <a:t>: </a:t>
            </a:r>
            <a:r>
              <a:rPr lang="en-US" dirty="0" smtClean="0"/>
              <a:t>Once the specific virus has been identified, remove all traces of the virus from the infected program and restore it to its original state. Remove the virus from all infected systems so that the disease cannot spread further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219200" y="304800"/>
            <a:ext cx="6629400" cy="1685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447800" y="3886200"/>
            <a:ext cx="6705600" cy="26384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371600" y="1981200"/>
            <a:ext cx="6629400" cy="1676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Autofit/>
          </a:bodyPr>
          <a:lstStyle/>
          <a:p>
            <a:r>
              <a:rPr lang="en-US" sz="3600" b="1" dirty="0" smtClean="0"/>
              <a:t>Four generations of antivirus software: </a:t>
            </a:r>
            <a:br>
              <a:rPr lang="en-US" sz="3600" b="1" dirty="0" smtClean="0"/>
            </a:br>
            <a:endParaRPr lang="en-US" sz="3600" dirty="0"/>
          </a:p>
        </p:txBody>
      </p:sp>
      <p:sp>
        <p:nvSpPr>
          <p:cNvPr id="3" name="Content Placeholder 2"/>
          <p:cNvSpPr>
            <a:spLocks noGrp="1"/>
          </p:cNvSpPr>
          <p:nvPr>
            <p:ph idx="1"/>
          </p:nvPr>
        </p:nvSpPr>
        <p:spPr>
          <a:xfrm>
            <a:off x="457200" y="762000"/>
            <a:ext cx="8229600" cy="5791200"/>
          </a:xfrm>
        </p:spPr>
        <p:txBody>
          <a:bodyPr>
            <a:normAutofit fontScale="77500" lnSpcReduction="20000"/>
          </a:bodyPr>
          <a:lstStyle/>
          <a:p>
            <a:pPr>
              <a:buNone/>
            </a:pPr>
            <a:endParaRPr lang="en-US" b="1" dirty="0" smtClean="0"/>
          </a:p>
          <a:p>
            <a:pPr>
              <a:buNone/>
            </a:pPr>
            <a:r>
              <a:rPr lang="en-US" dirty="0" smtClean="0"/>
              <a:t>● </a:t>
            </a:r>
            <a:r>
              <a:rPr lang="en-US" dirty="0" smtClean="0"/>
              <a:t>First generation: simple scanners - </a:t>
            </a:r>
            <a:r>
              <a:rPr lang="en-US" dirty="0" smtClean="0"/>
              <a:t>requires </a:t>
            </a:r>
            <a:r>
              <a:rPr lang="en-US" dirty="0" smtClean="0"/>
              <a:t>a virus signature to identify a virus </a:t>
            </a:r>
            <a:r>
              <a:rPr lang="en-US" dirty="0" smtClean="0"/>
              <a:t>(essentially </a:t>
            </a:r>
            <a:r>
              <a:rPr lang="en-US" dirty="0" smtClean="0"/>
              <a:t>the same structure and bit pattern in all </a:t>
            </a:r>
            <a:r>
              <a:rPr lang="en-US" dirty="0" smtClean="0"/>
              <a:t>copies) </a:t>
            </a:r>
          </a:p>
          <a:p>
            <a:pPr>
              <a:buNone/>
            </a:pPr>
            <a:endParaRPr lang="en-US" dirty="0" smtClean="0"/>
          </a:p>
          <a:p>
            <a:pPr>
              <a:buNone/>
            </a:pPr>
            <a:r>
              <a:rPr lang="en-US" dirty="0" smtClean="0"/>
              <a:t>● </a:t>
            </a:r>
            <a:r>
              <a:rPr lang="en-US" dirty="0" smtClean="0"/>
              <a:t>Second generation: heuristic scanners - a scanner may look for the beginning of an encryption loop used in a polymorphic virus and discover the encryption key. Once the key is discovered, the scanner can decrypt the virus to identify it, then remove the infection and return the program to service</a:t>
            </a:r>
            <a:r>
              <a:rPr lang="en-US" dirty="0" smtClean="0"/>
              <a:t>.</a:t>
            </a:r>
          </a:p>
          <a:p>
            <a:pPr>
              <a:buNone/>
            </a:pPr>
            <a:endParaRPr lang="en-US" dirty="0" smtClean="0"/>
          </a:p>
          <a:p>
            <a:pPr>
              <a:buNone/>
            </a:pPr>
            <a:r>
              <a:rPr lang="en-US" dirty="0" smtClean="0"/>
              <a:t>● </a:t>
            </a:r>
            <a:r>
              <a:rPr lang="en-US" dirty="0" smtClean="0"/>
              <a:t>Third generation: </a:t>
            </a:r>
            <a:r>
              <a:rPr lang="en-US" dirty="0" smtClean="0"/>
              <a:t>Identify </a:t>
            </a:r>
            <a:r>
              <a:rPr lang="en-US" dirty="0" smtClean="0"/>
              <a:t>a virus by its actions rather than its structure in an infected </a:t>
            </a:r>
            <a:r>
              <a:rPr lang="en-US" dirty="0" smtClean="0"/>
              <a:t>program</a:t>
            </a:r>
          </a:p>
          <a:p>
            <a:pPr>
              <a:buNone/>
            </a:pPr>
            <a:endParaRPr lang="en-US" dirty="0" smtClean="0"/>
          </a:p>
          <a:p>
            <a:pPr>
              <a:buNone/>
            </a:pPr>
            <a:r>
              <a:rPr lang="en-US" dirty="0" smtClean="0"/>
              <a:t>● </a:t>
            </a:r>
            <a:r>
              <a:rPr lang="en-US" dirty="0" smtClean="0"/>
              <a:t>Fourth generation: full-featured protection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15962"/>
          </a:xfrm>
        </p:spPr>
        <p:txBody>
          <a:bodyPr>
            <a:normAutofit fontScale="90000"/>
          </a:bodyPr>
          <a:lstStyle/>
          <a:p>
            <a:r>
              <a:rPr lang="en-US" dirty="0" smtClean="0"/>
              <a:t>Advanced Antivirus Techniques</a:t>
            </a:r>
            <a:endParaRPr lang="en-US" dirty="0"/>
          </a:p>
        </p:txBody>
      </p:sp>
      <p:sp>
        <p:nvSpPr>
          <p:cNvPr id="3" name="Content Placeholder 2"/>
          <p:cNvSpPr>
            <a:spLocks noGrp="1"/>
          </p:cNvSpPr>
          <p:nvPr>
            <p:ph idx="1"/>
          </p:nvPr>
        </p:nvSpPr>
        <p:spPr>
          <a:xfrm>
            <a:off x="457200" y="838200"/>
            <a:ext cx="8229600" cy="5715000"/>
          </a:xfrm>
        </p:spPr>
        <p:txBody>
          <a:bodyPr>
            <a:normAutofit fontScale="77500" lnSpcReduction="20000"/>
          </a:bodyPr>
          <a:lstStyle/>
          <a:p>
            <a:r>
              <a:rPr lang="en-US" sz="4000" b="1" dirty="0" smtClean="0"/>
              <a:t>Generic </a:t>
            </a:r>
            <a:r>
              <a:rPr lang="en-US" sz="4000" b="1" dirty="0" smtClean="0"/>
              <a:t>Decryption</a:t>
            </a:r>
          </a:p>
          <a:p>
            <a:pPr>
              <a:buNone/>
            </a:pPr>
            <a:r>
              <a:rPr lang="en-US" dirty="0" smtClean="0"/>
              <a:t>	Generic </a:t>
            </a:r>
            <a:r>
              <a:rPr lang="en-US" dirty="0" smtClean="0"/>
              <a:t>decryption (GD) technology enables the antivirus program to easily detect even the most complex polymorphic viruses, while maintaining fast scanning speeds </a:t>
            </a:r>
            <a:endParaRPr lang="en-US" dirty="0" smtClean="0"/>
          </a:p>
          <a:p>
            <a:endParaRPr lang="en-US" dirty="0" smtClean="0"/>
          </a:p>
          <a:p>
            <a:pPr lvl="1"/>
            <a:r>
              <a:rPr lang="en-US" b="1" dirty="0" smtClean="0"/>
              <a:t>CPU emulator</a:t>
            </a:r>
            <a:r>
              <a:rPr lang="en-US" dirty="0" smtClean="0"/>
              <a:t>: : A software-based virtual computer. Instructions in an executable file are interpreted by the emulator rather than executed on the underlying processor. During interpretation, the target code can cause no damage to the actual personal computer environment, because it is being interpreted in a completely controlled environment</a:t>
            </a:r>
            <a:r>
              <a:rPr lang="en-US" dirty="0" smtClean="0"/>
              <a:t>.</a:t>
            </a:r>
          </a:p>
          <a:p>
            <a:pPr lvl="1"/>
            <a:endParaRPr lang="en-US" dirty="0" smtClean="0"/>
          </a:p>
          <a:p>
            <a:pPr lvl="1"/>
            <a:r>
              <a:rPr lang="en-US" b="1" dirty="0" smtClean="0"/>
              <a:t>Virus signature scanner </a:t>
            </a:r>
            <a:r>
              <a:rPr lang="en-US" dirty="0" smtClean="0"/>
              <a:t>- : A module that scans the target code looking for known virus signatures</a:t>
            </a:r>
            <a:r>
              <a:rPr lang="en-US" dirty="0" smtClean="0"/>
              <a:t>.</a:t>
            </a:r>
          </a:p>
          <a:p>
            <a:pPr lvl="1"/>
            <a:endParaRPr lang="en-US" dirty="0" smtClean="0"/>
          </a:p>
          <a:p>
            <a:pPr lvl="1"/>
            <a:r>
              <a:rPr lang="en-US" b="1" dirty="0" smtClean="0"/>
              <a:t>Emulation </a:t>
            </a:r>
            <a:r>
              <a:rPr lang="en-US" b="1" dirty="0" smtClean="0"/>
              <a:t>control </a:t>
            </a:r>
            <a:r>
              <a:rPr lang="en-US" b="1" dirty="0" smtClean="0"/>
              <a:t>module </a:t>
            </a:r>
            <a:r>
              <a:rPr lang="en-US" dirty="0" smtClean="0"/>
              <a:t>- :Controls </a:t>
            </a:r>
            <a:r>
              <a:rPr lang="en-US" dirty="0" smtClean="0"/>
              <a:t>the execution of the target code.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Digital Immune System</a:t>
            </a:r>
            <a:endParaRPr lang="en-US" dirty="0"/>
          </a:p>
        </p:txBody>
      </p:sp>
      <p:pic>
        <p:nvPicPr>
          <p:cNvPr id="20482" name="Picture 2"/>
          <p:cNvPicPr>
            <a:picLocks noGrp="1" noChangeAspect="1" noChangeArrowheads="1"/>
          </p:cNvPicPr>
          <p:nvPr>
            <p:ph idx="1"/>
          </p:nvPr>
        </p:nvPicPr>
        <p:blipFill>
          <a:blip r:embed="rId2"/>
          <a:srcRect/>
          <a:stretch>
            <a:fillRect/>
          </a:stretch>
        </p:blipFill>
        <p:spPr bwMode="auto">
          <a:xfrm>
            <a:off x="533400" y="1295400"/>
            <a:ext cx="7897524" cy="459660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685800" y="457200"/>
            <a:ext cx="8009659" cy="5257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Behavior-Blocking Software</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a:buNone/>
            </a:pPr>
            <a:r>
              <a:rPr lang="en-US" b="1" dirty="0" smtClean="0"/>
              <a:t>Monitored behaviors can include the following: </a:t>
            </a:r>
            <a:endParaRPr lang="en-US" b="1" dirty="0" smtClean="0"/>
          </a:p>
          <a:p>
            <a:pPr>
              <a:buNone/>
            </a:pPr>
            <a:r>
              <a:rPr lang="en-US" dirty="0" smtClean="0"/>
              <a:t>● </a:t>
            </a:r>
            <a:r>
              <a:rPr lang="en-US" dirty="0" smtClean="0"/>
              <a:t>Attempts to open, view, delete, and/or modify files; </a:t>
            </a:r>
            <a:endParaRPr lang="en-US" dirty="0" smtClean="0"/>
          </a:p>
          <a:p>
            <a:pPr>
              <a:buNone/>
            </a:pPr>
            <a:r>
              <a:rPr lang="en-US" dirty="0" smtClean="0"/>
              <a:t>● </a:t>
            </a:r>
            <a:r>
              <a:rPr lang="en-US" dirty="0" smtClean="0"/>
              <a:t>Attempts to format disk drives and other unrecoverable disk operations; </a:t>
            </a:r>
            <a:endParaRPr lang="en-US" dirty="0" smtClean="0"/>
          </a:p>
          <a:p>
            <a:pPr>
              <a:buNone/>
            </a:pPr>
            <a:r>
              <a:rPr lang="en-US" dirty="0" smtClean="0"/>
              <a:t>● </a:t>
            </a:r>
            <a:r>
              <a:rPr lang="en-US" dirty="0" smtClean="0"/>
              <a:t>Modifications to the logic of executable files or macros; </a:t>
            </a:r>
            <a:endParaRPr lang="en-US" dirty="0" smtClean="0"/>
          </a:p>
          <a:p>
            <a:pPr>
              <a:buNone/>
            </a:pPr>
            <a:r>
              <a:rPr lang="en-US" dirty="0" smtClean="0"/>
              <a:t>● </a:t>
            </a:r>
            <a:r>
              <a:rPr lang="en-US" dirty="0" smtClean="0"/>
              <a:t>Modification of critical system settings, such as start-up settings; </a:t>
            </a:r>
            <a:endParaRPr lang="en-US" dirty="0" smtClean="0"/>
          </a:p>
          <a:p>
            <a:pPr>
              <a:buNone/>
            </a:pPr>
            <a:r>
              <a:rPr lang="en-US" dirty="0" smtClean="0"/>
              <a:t>● </a:t>
            </a:r>
            <a:r>
              <a:rPr lang="en-US" dirty="0" smtClean="0"/>
              <a:t>Scripting of e-mail and instant messaging clients to send executable content</a:t>
            </a:r>
            <a:r>
              <a:rPr lang="en-US" dirty="0" smtClean="0"/>
              <a:t>;</a:t>
            </a:r>
          </a:p>
          <a:p>
            <a:pPr>
              <a:buNone/>
            </a:pPr>
            <a:r>
              <a:rPr lang="en-US" dirty="0" smtClean="0"/>
              <a:t>● </a:t>
            </a:r>
            <a:r>
              <a:rPr lang="en-US" dirty="0" smtClean="0"/>
              <a:t>Initiation of network communications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762000" y="457200"/>
            <a:ext cx="7533927" cy="4876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676400" y="304800"/>
            <a:ext cx="5543550" cy="2514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762000" y="2667000"/>
            <a:ext cx="3657600" cy="2082018"/>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334000" y="2514600"/>
            <a:ext cx="3324326" cy="20574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2895600" y="4648200"/>
            <a:ext cx="3949861" cy="1981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a:srcRect/>
          <a:stretch>
            <a:fillRect/>
          </a:stretch>
        </p:blipFill>
        <p:spPr bwMode="auto">
          <a:xfrm>
            <a:off x="914400" y="457200"/>
            <a:ext cx="7691079" cy="564080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914400" y="609600"/>
            <a:ext cx="7086600" cy="29051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914400" y="3581400"/>
            <a:ext cx="7315200" cy="30194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685800" y="609600"/>
            <a:ext cx="7467600" cy="24384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09600" y="3028950"/>
            <a:ext cx="7620000" cy="35242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609600" y="381000"/>
            <a:ext cx="7772400" cy="2667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62000" y="3276600"/>
            <a:ext cx="7696200" cy="26955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838200" y="609601"/>
            <a:ext cx="7391400" cy="25908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685800" y="3200400"/>
            <a:ext cx="7772400" cy="34385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278</Words>
  <Application>Microsoft Office PowerPoint</Application>
  <PresentationFormat>On-screen Show (4:3)</PresentationFormat>
  <Paragraphs>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HACKING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Countermeasures</vt:lpstr>
      <vt:lpstr>Four generations of antivirus software:  </vt:lpstr>
      <vt:lpstr>Advanced Antivirus Techniques</vt:lpstr>
      <vt:lpstr>Digital Immune System</vt:lpstr>
      <vt:lpstr>Slide 23</vt:lpstr>
      <vt:lpstr>Behavior-Blocking Software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Maniram</dc:creator>
  <cp:lastModifiedBy>AISH</cp:lastModifiedBy>
  <cp:revision>22</cp:revision>
  <dcterms:created xsi:type="dcterms:W3CDTF">2006-08-16T00:00:00Z</dcterms:created>
  <dcterms:modified xsi:type="dcterms:W3CDTF">2020-12-07T18:52:23Z</dcterms:modified>
</cp:coreProperties>
</file>