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9" r:id="rId2"/>
    <p:sldId id="261" r:id="rId3"/>
    <p:sldId id="260" r:id="rId4"/>
    <p:sldId id="256" r:id="rId5"/>
    <p:sldId id="257" r:id="rId6"/>
    <p:sldId id="258" r:id="rId7"/>
    <p:sldId id="263" r:id="rId8"/>
    <p:sldId id="264" r:id="rId9"/>
    <p:sldId id="262" r:id="rId10"/>
    <p:sldId id="265" r:id="rId11"/>
    <p:sldId id="266" r:id="rId12"/>
    <p:sldId id="267" r:id="rId13"/>
    <p:sldId id="268" r:id="rId14"/>
    <p:sldId id="269" r:id="rId15"/>
    <p:sldId id="270" r:id="rId16"/>
    <p:sldId id="271" r:id="rId17"/>
    <p:sldId id="272" r:id="rId18"/>
    <p:sldId id="273" r:id="rId19"/>
    <p:sldId id="274" r:id="rId20"/>
    <p:sldId id="278" r:id="rId21"/>
    <p:sldId id="275" r:id="rId22"/>
    <p:sldId id="276" r:id="rId23"/>
    <p:sldId id="277" r:id="rId24"/>
    <p:sldId id="279" r:id="rId25"/>
    <p:sldId id="280" r:id="rId26"/>
    <p:sldId id="281" r:id="rId27"/>
    <p:sldId id="282" r:id="rId28"/>
    <p:sldId id="283" r:id="rId29"/>
    <p:sldId id="284" r:id="rId30"/>
    <p:sldId id="285" r:id="rId31"/>
    <p:sldId id="286" r:id="rId32"/>
    <p:sldId id="309" r:id="rId33"/>
    <p:sldId id="287" r:id="rId34"/>
    <p:sldId id="288" r:id="rId35"/>
    <p:sldId id="289" r:id="rId36"/>
    <p:sldId id="290" r:id="rId37"/>
    <p:sldId id="291" r:id="rId38"/>
    <p:sldId id="297" r:id="rId39"/>
    <p:sldId id="299" r:id="rId40"/>
    <p:sldId id="298" r:id="rId41"/>
    <p:sldId id="292" r:id="rId42"/>
    <p:sldId id="294" r:id="rId43"/>
    <p:sldId id="293" r:id="rId44"/>
    <p:sldId id="295" r:id="rId45"/>
    <p:sldId id="296" r:id="rId46"/>
    <p:sldId id="300" r:id="rId47"/>
    <p:sldId id="301" r:id="rId48"/>
    <p:sldId id="302" r:id="rId49"/>
    <p:sldId id="303" r:id="rId50"/>
    <p:sldId id="304" r:id="rId51"/>
    <p:sldId id="305" r:id="rId52"/>
    <p:sldId id="306" r:id="rId53"/>
    <p:sldId id="307" r:id="rId54"/>
    <p:sldId id="308" r:id="rId55"/>
    <p:sldId id="310" r:id="rId56"/>
    <p:sldId id="311" r:id="rId57"/>
    <p:sldId id="312" r:id="rId58"/>
    <p:sldId id="313" r:id="rId59"/>
    <p:sldId id="314" r:id="rId60"/>
    <p:sldId id="315" r:id="rId61"/>
    <p:sldId id="316" r:id="rId62"/>
    <p:sldId id="317"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9A5704-21CE-41F7-AF2A-91BC831B695E}" type="datetimeFigureOut">
              <a:rPr lang="en-US" smtClean="0"/>
              <a:pPr/>
              <a:t>11/18/2020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503094-6E02-4E5A-A411-141BB761F00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5.emf"/><Relationship Id="rId7" Type="http://schemas.openxmlformats.org/officeDocument/2006/relationships/image" Target="../media/image29.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 Id="rId9" Type="http://schemas.openxmlformats.org/officeDocument/2006/relationships/image" Target="../media/image3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5" name="Content Placeholder 4"/>
          <p:cNvSpPr>
            <a:spLocks noGrp="1"/>
          </p:cNvSpPr>
          <p:nvPr>
            <p:ph idx="1"/>
          </p:nvPr>
        </p:nvSpPr>
        <p:spPr/>
        <p:txBody>
          <a:bodyPr/>
          <a:lstStyle/>
          <a:p>
            <a:endParaRPr lang="en-US" dirty="0"/>
          </a:p>
        </p:txBody>
      </p:sp>
      <p:pic>
        <p:nvPicPr>
          <p:cNvPr id="3075" name="Picture 3"/>
          <p:cNvPicPr>
            <a:picLocks noChangeAspect="1" noChangeArrowheads="1"/>
          </p:cNvPicPr>
          <p:nvPr/>
        </p:nvPicPr>
        <p:blipFill>
          <a:blip r:embed="rId2"/>
          <a:srcRect/>
          <a:stretch>
            <a:fillRect/>
          </a:stretch>
        </p:blipFill>
        <p:spPr bwMode="auto">
          <a:xfrm>
            <a:off x="838200" y="0"/>
            <a:ext cx="7625975" cy="66294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srcRect/>
          <a:stretch>
            <a:fillRect/>
          </a:stretch>
        </p:blipFill>
        <p:spPr bwMode="auto">
          <a:xfrm>
            <a:off x="1676400" y="381000"/>
            <a:ext cx="6359344" cy="5904367"/>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b="1" dirty="0"/>
              <a:t>Security Services</a:t>
            </a:r>
            <a:endParaRPr lang="en-US" dirty="0"/>
          </a:p>
        </p:txBody>
      </p:sp>
      <p:sp>
        <p:nvSpPr>
          <p:cNvPr id="3" name="Content Placeholder 2"/>
          <p:cNvSpPr>
            <a:spLocks noGrp="1"/>
          </p:cNvSpPr>
          <p:nvPr>
            <p:ph idx="1"/>
          </p:nvPr>
        </p:nvSpPr>
        <p:spPr/>
        <p:txBody>
          <a:bodyPr/>
          <a:lstStyle/>
          <a:p>
            <a:r>
              <a:rPr lang="en-US" b="1" dirty="0"/>
              <a:t>AUTHENTICATION</a:t>
            </a:r>
          </a:p>
          <a:p>
            <a:r>
              <a:rPr lang="en-US" b="1" dirty="0"/>
              <a:t>ACCESS CONTROL</a:t>
            </a:r>
          </a:p>
          <a:p>
            <a:r>
              <a:rPr lang="en-US" b="1" dirty="0"/>
              <a:t>DATA CONFIDENTIALITY</a:t>
            </a:r>
          </a:p>
          <a:p>
            <a:r>
              <a:rPr lang="en-US" b="1" dirty="0"/>
              <a:t>DATA INTEGRITY</a:t>
            </a:r>
          </a:p>
          <a:p>
            <a:r>
              <a:rPr lang="en-US" b="1" dirty="0"/>
              <a:t>NONREPUDIATION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7171" name="Picture 3"/>
          <p:cNvPicPr>
            <a:picLocks noChangeAspect="1" noChangeArrowheads="1"/>
          </p:cNvPicPr>
          <p:nvPr/>
        </p:nvPicPr>
        <p:blipFill>
          <a:blip r:embed="rId2"/>
          <a:srcRect/>
          <a:stretch>
            <a:fillRect/>
          </a:stretch>
        </p:blipFill>
        <p:spPr bwMode="auto">
          <a:xfrm>
            <a:off x="609600" y="457200"/>
            <a:ext cx="8086165" cy="39624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5" name="Picture 3"/>
          <p:cNvPicPr>
            <a:picLocks noChangeAspect="1" noChangeArrowheads="1"/>
          </p:cNvPicPr>
          <p:nvPr/>
        </p:nvPicPr>
        <p:blipFill>
          <a:blip r:embed="rId2"/>
          <a:srcRect/>
          <a:stretch>
            <a:fillRect/>
          </a:stretch>
        </p:blipFill>
        <p:spPr bwMode="auto">
          <a:xfrm>
            <a:off x="914400" y="914400"/>
            <a:ext cx="8211352" cy="914400"/>
          </a:xfrm>
          <a:prstGeom prst="rect">
            <a:avLst/>
          </a:prstGeom>
          <a:noFill/>
          <a:ln w="9525">
            <a:noFill/>
            <a:miter lim="800000"/>
            <a:headEnd/>
            <a:tailEnd/>
          </a:ln>
          <a:effectLst/>
        </p:spPr>
      </p:pic>
      <p:pic>
        <p:nvPicPr>
          <p:cNvPr id="8196" name="Picture 4"/>
          <p:cNvPicPr>
            <a:picLocks noGrp="1" noChangeAspect="1" noChangeArrowheads="1"/>
          </p:cNvPicPr>
          <p:nvPr>
            <p:ph idx="1"/>
          </p:nvPr>
        </p:nvPicPr>
        <p:blipFill>
          <a:blip r:embed="rId3"/>
          <a:srcRect/>
          <a:stretch>
            <a:fillRect/>
          </a:stretch>
        </p:blipFill>
        <p:spPr bwMode="auto">
          <a:xfrm>
            <a:off x="1447799" y="1905000"/>
            <a:ext cx="7130005" cy="25146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srcRect/>
          <a:stretch>
            <a:fillRect/>
          </a:stretch>
        </p:blipFill>
        <p:spPr bwMode="auto">
          <a:xfrm>
            <a:off x="533400" y="381000"/>
            <a:ext cx="8082872" cy="55626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2"/>
          <a:srcRect/>
          <a:stretch>
            <a:fillRect/>
          </a:stretch>
        </p:blipFill>
        <p:spPr bwMode="auto">
          <a:xfrm>
            <a:off x="1143000" y="533400"/>
            <a:ext cx="6753087" cy="27432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334962"/>
          </a:xfrm>
        </p:spPr>
        <p:txBody>
          <a:bodyPr>
            <a:normAutofit fontScale="90000"/>
          </a:bodyPr>
          <a:lstStyle/>
          <a:p>
            <a:r>
              <a:rPr lang="en-US" b="1" dirty="0"/>
              <a:t>Security Mechanisms</a:t>
            </a:r>
            <a:endParaRPr lang="en-US" dirty="0"/>
          </a:p>
        </p:txBody>
      </p:sp>
      <p:pic>
        <p:nvPicPr>
          <p:cNvPr id="11266" name="Picture 2"/>
          <p:cNvPicPr>
            <a:picLocks noGrp="1" noChangeAspect="1" noChangeArrowheads="1"/>
          </p:cNvPicPr>
          <p:nvPr>
            <p:ph idx="1"/>
          </p:nvPr>
        </p:nvPicPr>
        <p:blipFill>
          <a:blip r:embed="rId2"/>
          <a:srcRect/>
          <a:stretch>
            <a:fillRect/>
          </a:stretch>
        </p:blipFill>
        <p:spPr bwMode="auto">
          <a:xfrm>
            <a:off x="533400" y="762000"/>
            <a:ext cx="8229600" cy="5870772"/>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A49A03-1881-4AB9-9EFC-0C7E3EEAE6F2}"/>
              </a:ext>
            </a:extLst>
          </p:cNvPr>
          <p:cNvSpPr>
            <a:spLocks noGrp="1"/>
          </p:cNvSpPr>
          <p:nvPr>
            <p:ph type="title"/>
          </p:nvPr>
        </p:nvSpPr>
        <p:spPr/>
        <p:txBody>
          <a:bodyPr/>
          <a:lstStyle/>
          <a:p>
            <a:r>
              <a:rPr lang="en-US" sz="1800" b="1" i="0" u="none" strike="noStrike" baseline="0" dirty="0">
                <a:solidFill>
                  <a:srgbClr val="00339A"/>
                </a:solidFill>
                <a:latin typeface="Verdana" panose="020B0604030504040204" pitchFamily="34" charset="0"/>
              </a:rPr>
              <a:t>Symmetric Cipher / Symmetric Encryption</a:t>
            </a:r>
            <a:endParaRPr lang="en-US" dirty="0"/>
          </a:p>
        </p:txBody>
      </p:sp>
      <p:sp>
        <p:nvSpPr>
          <p:cNvPr id="3" name="Content Placeholder 2">
            <a:extLst>
              <a:ext uri="{FF2B5EF4-FFF2-40B4-BE49-F238E27FC236}">
                <a16:creationId xmlns="" xmlns:a16="http://schemas.microsoft.com/office/drawing/2014/main" id="{0B470C20-D5DD-406A-9863-3E0D632728A3}"/>
              </a:ext>
            </a:extLst>
          </p:cNvPr>
          <p:cNvSpPr>
            <a:spLocks noGrp="1"/>
          </p:cNvSpPr>
          <p:nvPr>
            <p:ph idx="1"/>
          </p:nvPr>
        </p:nvSpPr>
        <p:spPr/>
        <p:txBody>
          <a:bodyPr/>
          <a:lstStyle/>
          <a:p>
            <a:pPr algn="l"/>
            <a:r>
              <a:rPr lang="en-US" sz="1800" b="0" i="0" u="none" strike="noStrike" baseline="0" dirty="0">
                <a:solidFill>
                  <a:srgbClr val="333333"/>
                </a:solidFill>
                <a:latin typeface="Verdana" panose="020B0604030504040204" pitchFamily="34" charset="0"/>
              </a:rPr>
              <a:t>Symmetric encryption is a form of cryptosystem in which encryption and decryption are performed using the same key.</a:t>
            </a:r>
          </a:p>
          <a:p>
            <a:pPr algn="l"/>
            <a:r>
              <a:rPr lang="en-US" sz="1800" b="0" i="0" u="none" strike="noStrike" baseline="0" dirty="0">
                <a:solidFill>
                  <a:srgbClr val="333333"/>
                </a:solidFill>
                <a:latin typeface="Verdana" panose="020B0604030504040204" pitchFamily="34" charset="0"/>
              </a:rPr>
              <a:t>transforms plaintext into ciphertext using a secret key and an encryption algorithm. Using the same key and a decryption algorithm, the plaintext is recovered from the ciphertext.</a:t>
            </a:r>
          </a:p>
          <a:p>
            <a:pPr algn="l"/>
            <a:r>
              <a:rPr lang="en-US" sz="1800" b="0" i="0" u="none" strike="noStrike" baseline="0" dirty="0">
                <a:solidFill>
                  <a:srgbClr val="333333"/>
                </a:solidFill>
                <a:latin typeface="Verdana" panose="020B0604030504040204" pitchFamily="34" charset="0"/>
              </a:rPr>
              <a:t>The two types of attack on an encryption algorithm are cryptanalysis, based on properties of the encryption algorithm, and brute-force, which involves trying all possible keys.</a:t>
            </a:r>
            <a:endParaRPr lang="en-US" dirty="0"/>
          </a:p>
        </p:txBody>
      </p:sp>
    </p:spTree>
    <p:extLst>
      <p:ext uri="{BB962C8B-B14F-4D97-AF65-F5344CB8AC3E}">
        <p14:creationId xmlns="" xmlns:p14="http://schemas.microsoft.com/office/powerpoint/2010/main" val="3708065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61A76F-7D24-403F-9C0E-076545DD9F58}"/>
              </a:ext>
            </a:extLst>
          </p:cNvPr>
          <p:cNvSpPr>
            <a:spLocks noGrp="1"/>
          </p:cNvSpPr>
          <p:nvPr>
            <p:ph type="title"/>
          </p:nvPr>
        </p:nvSpPr>
        <p:spPr>
          <a:xfrm>
            <a:off x="457199" y="39865"/>
            <a:ext cx="8229600" cy="1143000"/>
          </a:xfrm>
        </p:spPr>
        <p:txBody>
          <a:bodyPr/>
          <a:lstStyle/>
          <a:p>
            <a:r>
              <a:rPr lang="en-US" dirty="0"/>
              <a:t>Symmetric Cipher Model</a:t>
            </a:r>
          </a:p>
        </p:txBody>
      </p:sp>
      <p:pic>
        <p:nvPicPr>
          <p:cNvPr id="5" name="Content Placeholder 4">
            <a:extLst>
              <a:ext uri="{FF2B5EF4-FFF2-40B4-BE49-F238E27FC236}">
                <a16:creationId xmlns="" xmlns:a16="http://schemas.microsoft.com/office/drawing/2014/main" id="{485F011C-44B3-4249-9343-153E602CC075}"/>
              </a:ext>
            </a:extLst>
          </p:cNvPr>
          <p:cNvPicPr>
            <a:picLocks noGrp="1" noChangeAspect="1"/>
          </p:cNvPicPr>
          <p:nvPr>
            <p:ph idx="1"/>
          </p:nvPr>
        </p:nvPicPr>
        <p:blipFill>
          <a:blip r:embed="rId2"/>
          <a:stretch>
            <a:fillRect/>
          </a:stretch>
        </p:blipFill>
        <p:spPr>
          <a:xfrm>
            <a:off x="493888" y="1182865"/>
            <a:ext cx="8390073" cy="3481740"/>
          </a:xfrm>
        </p:spPr>
      </p:pic>
      <p:sp>
        <p:nvSpPr>
          <p:cNvPr id="7" name="TextBox 6">
            <a:extLst>
              <a:ext uri="{FF2B5EF4-FFF2-40B4-BE49-F238E27FC236}">
                <a16:creationId xmlns="" xmlns:a16="http://schemas.microsoft.com/office/drawing/2014/main" id="{D7CAAB8F-C1AD-4D02-B0AE-3364480E7E5A}"/>
              </a:ext>
            </a:extLst>
          </p:cNvPr>
          <p:cNvSpPr txBox="1"/>
          <p:nvPr/>
        </p:nvSpPr>
        <p:spPr>
          <a:xfrm>
            <a:off x="1676400" y="4804165"/>
            <a:ext cx="5181600" cy="1754326"/>
          </a:xfrm>
          <a:prstGeom prst="rect">
            <a:avLst/>
          </a:prstGeom>
          <a:noFill/>
        </p:spPr>
        <p:txBody>
          <a:bodyPr wrap="square">
            <a:spAutoFit/>
          </a:bodyPr>
          <a:lstStyle/>
          <a:p>
            <a:r>
              <a:rPr lang="en-US" b="1" dirty="0"/>
              <a:t>KEY FACTORS</a:t>
            </a:r>
          </a:p>
          <a:p>
            <a:pPr marL="742950" lvl="1" indent="-285750">
              <a:buFont typeface="Arial" panose="020B0604020202020204" pitchFamily="34" charset="0"/>
              <a:buChar char="•"/>
            </a:pPr>
            <a:r>
              <a:rPr lang="en-US" dirty="0"/>
              <a:t>Plaintext</a:t>
            </a:r>
          </a:p>
          <a:p>
            <a:pPr marL="742950" lvl="1" indent="-285750">
              <a:buFont typeface="Arial" panose="020B0604020202020204" pitchFamily="34" charset="0"/>
              <a:buChar char="•"/>
            </a:pPr>
            <a:r>
              <a:rPr lang="en-US" dirty="0"/>
              <a:t>Encryption algorithm</a:t>
            </a:r>
          </a:p>
          <a:p>
            <a:pPr marL="742950" lvl="1" indent="-285750">
              <a:buFont typeface="Arial" panose="020B0604020202020204" pitchFamily="34" charset="0"/>
              <a:buChar char="•"/>
            </a:pPr>
            <a:r>
              <a:rPr lang="en-US" dirty="0"/>
              <a:t>Secret key</a:t>
            </a:r>
          </a:p>
          <a:p>
            <a:pPr marL="742950" lvl="1" indent="-285750">
              <a:buFont typeface="Arial" panose="020B0604020202020204" pitchFamily="34" charset="0"/>
              <a:buChar char="•"/>
            </a:pPr>
            <a:r>
              <a:rPr lang="en-US" dirty="0"/>
              <a:t>Ciphertext</a:t>
            </a:r>
          </a:p>
          <a:p>
            <a:pPr marL="742950" lvl="1" indent="-285750">
              <a:buFont typeface="Arial" panose="020B0604020202020204" pitchFamily="34" charset="0"/>
              <a:buChar char="•"/>
            </a:pPr>
            <a:r>
              <a:rPr lang="en-US" dirty="0"/>
              <a:t>Decryption algorithm</a:t>
            </a:r>
          </a:p>
        </p:txBody>
      </p:sp>
    </p:spTree>
    <p:extLst>
      <p:ext uri="{BB962C8B-B14F-4D97-AF65-F5344CB8AC3E}">
        <p14:creationId xmlns="" xmlns:p14="http://schemas.microsoft.com/office/powerpoint/2010/main" val="686780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310805-1768-4BE3-8C53-3AF865548C1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 xmlns:a16="http://schemas.microsoft.com/office/drawing/2014/main" id="{EC4FA8B2-FA7E-4C70-889D-00D294EA6B36}"/>
              </a:ext>
            </a:extLst>
          </p:cNvPr>
          <p:cNvPicPr>
            <a:picLocks noGrp="1" noChangeAspect="1"/>
          </p:cNvPicPr>
          <p:nvPr>
            <p:ph idx="1"/>
          </p:nvPr>
        </p:nvPicPr>
        <p:blipFill>
          <a:blip r:embed="rId2"/>
          <a:stretch>
            <a:fillRect/>
          </a:stretch>
        </p:blipFill>
        <p:spPr>
          <a:xfrm>
            <a:off x="914400" y="846138"/>
            <a:ext cx="8030559" cy="4623594"/>
          </a:xfrm>
        </p:spPr>
      </p:pic>
    </p:spTree>
    <p:extLst>
      <p:ext uri="{BB962C8B-B14F-4D97-AF65-F5344CB8AC3E}">
        <p14:creationId xmlns="" xmlns:p14="http://schemas.microsoft.com/office/powerpoint/2010/main" val="1018192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sz="2400" b="1" dirty="0"/>
              <a:t>OUTCOMES: Upon Completion of the course, the students 		should be able to: </a:t>
            </a:r>
            <a:endParaRPr lang="en-US" sz="2400" dirty="0"/>
          </a:p>
          <a:p>
            <a:r>
              <a:rPr lang="en-US" dirty="0"/>
              <a:t>Compare various Cryptographic Techniques </a:t>
            </a:r>
          </a:p>
          <a:p>
            <a:r>
              <a:rPr lang="en-US" dirty="0"/>
              <a:t>Design Secure applications </a:t>
            </a:r>
          </a:p>
          <a:p>
            <a:r>
              <a:rPr lang="en-US" dirty="0"/>
              <a:t>Inject secure coding in the developed applications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2573BA-5ADD-4BBD-8FE4-A6BA6E40D458}"/>
              </a:ext>
            </a:extLst>
          </p:cNvPr>
          <p:cNvSpPr>
            <a:spLocks noGrp="1"/>
          </p:cNvSpPr>
          <p:nvPr>
            <p:ph type="title"/>
          </p:nvPr>
        </p:nvSpPr>
        <p:spPr/>
        <p:txBody>
          <a:bodyPr/>
          <a:lstStyle/>
          <a:p>
            <a:r>
              <a:rPr lang="en-US" dirty="0"/>
              <a:t>Classical Encryption Techniques</a:t>
            </a:r>
          </a:p>
        </p:txBody>
      </p:sp>
      <p:sp>
        <p:nvSpPr>
          <p:cNvPr id="3" name="Content Placeholder 2">
            <a:extLst>
              <a:ext uri="{FF2B5EF4-FFF2-40B4-BE49-F238E27FC236}">
                <a16:creationId xmlns="" xmlns:a16="http://schemas.microsoft.com/office/drawing/2014/main" id="{5E81D98E-EB3E-40F8-A429-5C9EAA7F8694}"/>
              </a:ext>
            </a:extLst>
          </p:cNvPr>
          <p:cNvSpPr>
            <a:spLocks noGrp="1"/>
          </p:cNvSpPr>
          <p:nvPr>
            <p:ph idx="1"/>
          </p:nvPr>
        </p:nvSpPr>
        <p:spPr/>
        <p:txBody>
          <a:bodyPr/>
          <a:lstStyle/>
          <a:p>
            <a:r>
              <a:rPr lang="en-US" dirty="0"/>
              <a:t>Substitution Techniques</a:t>
            </a:r>
          </a:p>
          <a:p>
            <a:pPr lvl="1"/>
            <a:r>
              <a:rPr lang="en-US" sz="1400" b="0" i="0" u="none" strike="noStrike" baseline="0" dirty="0">
                <a:solidFill>
                  <a:srgbClr val="333333"/>
                </a:solidFill>
                <a:latin typeface="Verdana" panose="020B0604030504040204" pitchFamily="34" charset="0"/>
              </a:rPr>
              <a:t>A substitution technique is one in which the letters of plaintext are replaced by other letters or by numbers or symbols.</a:t>
            </a:r>
            <a:endParaRPr lang="en-US" sz="1400" b="0" i="0" u="none" strike="noStrike" baseline="0" dirty="0">
              <a:solidFill>
                <a:srgbClr val="00339A"/>
              </a:solidFill>
              <a:latin typeface="Verdana" panose="020B0604030504040204" pitchFamily="34" charset="0"/>
            </a:endParaRPr>
          </a:p>
          <a:p>
            <a:r>
              <a:rPr lang="en-US" dirty="0"/>
              <a:t>Transposition Techniques</a:t>
            </a:r>
          </a:p>
          <a:p>
            <a:pPr lvl="1"/>
            <a:r>
              <a:rPr lang="en-US" sz="1400" b="0" i="0" u="none" strike="noStrike" baseline="0" dirty="0">
                <a:solidFill>
                  <a:srgbClr val="333333"/>
                </a:solidFill>
                <a:latin typeface="Verdana" panose="020B0604030504040204" pitchFamily="34" charset="0"/>
              </a:rPr>
              <a:t>different kind of mapping is achieved by performing some sort of permutation on the plaintext letters.</a:t>
            </a:r>
            <a:endParaRPr lang="en-US" dirty="0"/>
          </a:p>
        </p:txBody>
      </p:sp>
    </p:spTree>
    <p:extLst>
      <p:ext uri="{BB962C8B-B14F-4D97-AF65-F5344CB8AC3E}">
        <p14:creationId xmlns="" xmlns:p14="http://schemas.microsoft.com/office/powerpoint/2010/main" val="3469840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FFA9D0-4A16-493B-B522-6244242A58E5}"/>
              </a:ext>
            </a:extLst>
          </p:cNvPr>
          <p:cNvSpPr>
            <a:spLocks noGrp="1"/>
          </p:cNvSpPr>
          <p:nvPr>
            <p:ph type="title"/>
          </p:nvPr>
        </p:nvSpPr>
        <p:spPr/>
        <p:txBody>
          <a:bodyPr/>
          <a:lstStyle/>
          <a:p>
            <a:r>
              <a:rPr lang="en-US" dirty="0"/>
              <a:t>Substitution Techniques</a:t>
            </a:r>
          </a:p>
        </p:txBody>
      </p:sp>
      <p:sp>
        <p:nvSpPr>
          <p:cNvPr id="3" name="Content Placeholder 2">
            <a:extLst>
              <a:ext uri="{FF2B5EF4-FFF2-40B4-BE49-F238E27FC236}">
                <a16:creationId xmlns="" xmlns:a16="http://schemas.microsoft.com/office/drawing/2014/main" id="{C94A82C2-49FE-4CE9-A3AC-5B590BE77C6A}"/>
              </a:ext>
            </a:extLst>
          </p:cNvPr>
          <p:cNvSpPr>
            <a:spLocks noGrp="1"/>
          </p:cNvSpPr>
          <p:nvPr>
            <p:ph idx="1"/>
          </p:nvPr>
        </p:nvSpPr>
        <p:spPr/>
        <p:txBody>
          <a:bodyPr/>
          <a:lstStyle/>
          <a:p>
            <a:pPr algn="l"/>
            <a:r>
              <a:rPr lang="en-US" sz="1800" b="0" i="0" u="none" strike="noStrike" baseline="0" dirty="0">
                <a:solidFill>
                  <a:srgbClr val="333333"/>
                </a:solidFill>
                <a:latin typeface="Verdana" panose="020B0604030504040204" pitchFamily="34" charset="0"/>
              </a:rPr>
              <a:t>A substitution technique is one in which the letters of plaintext are replaced by other letters or by numbers or symbols.</a:t>
            </a:r>
            <a:endParaRPr lang="en-US" sz="1800" b="0" i="0" u="none" strike="noStrike" baseline="0" dirty="0">
              <a:solidFill>
                <a:srgbClr val="00339A"/>
              </a:solidFill>
              <a:latin typeface="Verdana" panose="020B0604030504040204" pitchFamily="34" charset="0"/>
            </a:endParaRPr>
          </a:p>
          <a:p>
            <a:pPr algn="l"/>
            <a:r>
              <a:rPr lang="en-US" sz="1800" b="0" i="0" u="none" strike="noStrike" baseline="0" dirty="0">
                <a:solidFill>
                  <a:srgbClr val="333333"/>
                </a:solidFill>
                <a:latin typeface="Verdana" panose="020B0604030504040204" pitchFamily="34" charset="0"/>
              </a:rPr>
              <a:t>If the plaintext is viewed as a sequence of bits, then substitution involves replacing plaintext bit patterns with ciphertext bit patterns.</a:t>
            </a:r>
          </a:p>
          <a:p>
            <a:pPr algn="l"/>
            <a:r>
              <a:rPr lang="en-US" sz="1800" dirty="0">
                <a:solidFill>
                  <a:srgbClr val="333333"/>
                </a:solidFill>
                <a:latin typeface="Verdana" panose="020B0604030504040204" pitchFamily="34" charset="0"/>
              </a:rPr>
              <a:t>Types</a:t>
            </a:r>
          </a:p>
          <a:p>
            <a:pPr algn="l"/>
            <a:r>
              <a:rPr lang="en-US" sz="1800" b="1" i="0" u="none" strike="noStrike" baseline="0" dirty="0">
                <a:solidFill>
                  <a:srgbClr val="333333"/>
                </a:solidFill>
                <a:latin typeface="Arial" panose="020B0604020202020204" pitchFamily="34" charset="0"/>
              </a:rPr>
              <a:t>Caesar Cipher</a:t>
            </a:r>
            <a:endParaRPr lang="en-US" sz="1800" b="1" i="0" u="none" strike="noStrike" baseline="0" dirty="0">
              <a:solidFill>
                <a:srgbClr val="333333"/>
              </a:solidFill>
              <a:latin typeface="Verdana" panose="020B0604030504040204" pitchFamily="34" charset="0"/>
            </a:endParaRPr>
          </a:p>
          <a:p>
            <a:pPr algn="l"/>
            <a:r>
              <a:rPr lang="en-US" sz="1800" b="1" i="0" u="none" strike="noStrike" baseline="0" dirty="0">
                <a:solidFill>
                  <a:srgbClr val="333333"/>
                </a:solidFill>
                <a:latin typeface="Arial" panose="020B0604020202020204" pitchFamily="34" charset="0"/>
              </a:rPr>
              <a:t>Monoalphabetic Ciphers</a:t>
            </a:r>
            <a:endParaRPr lang="en-US" sz="1800" b="1" dirty="0">
              <a:solidFill>
                <a:srgbClr val="333333"/>
              </a:solidFill>
              <a:latin typeface="Verdana" panose="020B0604030504040204" pitchFamily="34" charset="0"/>
            </a:endParaRPr>
          </a:p>
          <a:p>
            <a:pPr algn="l"/>
            <a:r>
              <a:rPr lang="en-US" sz="1800" b="1" i="0" u="none" strike="noStrike" baseline="0" dirty="0">
                <a:solidFill>
                  <a:srgbClr val="333333"/>
                </a:solidFill>
                <a:latin typeface="Arial" panose="020B0604020202020204" pitchFamily="34" charset="0"/>
              </a:rPr>
              <a:t>Playfair Cipher</a:t>
            </a:r>
            <a:endParaRPr lang="en-US" sz="1800" b="1" i="0" u="none" strike="noStrike" baseline="0" dirty="0">
              <a:solidFill>
                <a:srgbClr val="333333"/>
              </a:solidFill>
              <a:latin typeface="Verdana" panose="020B0604030504040204" pitchFamily="34" charset="0"/>
            </a:endParaRPr>
          </a:p>
          <a:p>
            <a:pPr algn="l"/>
            <a:r>
              <a:rPr lang="en-US" sz="1800" b="1" i="0" u="none" strike="noStrike" baseline="0" dirty="0">
                <a:solidFill>
                  <a:srgbClr val="333333"/>
                </a:solidFill>
                <a:latin typeface="Arial" panose="020B0604020202020204" pitchFamily="34" charset="0"/>
              </a:rPr>
              <a:t>Hill Cipher</a:t>
            </a:r>
            <a:endParaRPr lang="en-US" sz="1800" b="1" dirty="0">
              <a:solidFill>
                <a:srgbClr val="333333"/>
              </a:solidFill>
              <a:latin typeface="Verdana" panose="020B0604030504040204" pitchFamily="34" charset="0"/>
            </a:endParaRPr>
          </a:p>
          <a:p>
            <a:pPr algn="l"/>
            <a:r>
              <a:rPr lang="en-US" sz="1800" b="1" i="0" u="none" strike="noStrike" baseline="0" dirty="0">
                <a:solidFill>
                  <a:srgbClr val="333333"/>
                </a:solidFill>
                <a:latin typeface="Arial" panose="020B0604020202020204" pitchFamily="34" charset="0"/>
              </a:rPr>
              <a:t>Polyalphabetic Ciphers</a:t>
            </a:r>
            <a:endParaRPr lang="en-US" sz="1800" b="1" i="0" u="none" strike="noStrike" baseline="0" dirty="0">
              <a:solidFill>
                <a:srgbClr val="333333"/>
              </a:solidFill>
              <a:latin typeface="Verdana" panose="020B0604030504040204" pitchFamily="34" charset="0"/>
            </a:endParaRPr>
          </a:p>
          <a:p>
            <a:pPr algn="l"/>
            <a:r>
              <a:rPr lang="en-US" sz="1800" b="1" i="0" u="none" strike="noStrike" baseline="0" dirty="0">
                <a:solidFill>
                  <a:srgbClr val="333333"/>
                </a:solidFill>
                <a:latin typeface="Arial" panose="020B0604020202020204" pitchFamily="34" charset="0"/>
              </a:rPr>
              <a:t>One-Time Pad</a:t>
            </a:r>
            <a:endParaRPr lang="en-US" dirty="0"/>
          </a:p>
        </p:txBody>
      </p:sp>
    </p:spTree>
    <p:extLst>
      <p:ext uri="{BB962C8B-B14F-4D97-AF65-F5344CB8AC3E}">
        <p14:creationId xmlns="" xmlns:p14="http://schemas.microsoft.com/office/powerpoint/2010/main" val="3980273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EFF934-56E5-496F-8735-B2BD82CD1388}"/>
              </a:ext>
            </a:extLst>
          </p:cNvPr>
          <p:cNvSpPr>
            <a:spLocks noGrp="1"/>
          </p:cNvSpPr>
          <p:nvPr>
            <p:ph type="title"/>
          </p:nvPr>
        </p:nvSpPr>
        <p:spPr/>
        <p:txBody>
          <a:bodyPr/>
          <a:lstStyle/>
          <a:p>
            <a:r>
              <a:rPr lang="en-US" dirty="0"/>
              <a:t>Caesar Cipher</a:t>
            </a:r>
          </a:p>
        </p:txBody>
      </p:sp>
      <p:sp>
        <p:nvSpPr>
          <p:cNvPr id="3" name="Content Placeholder 2">
            <a:extLst>
              <a:ext uri="{FF2B5EF4-FFF2-40B4-BE49-F238E27FC236}">
                <a16:creationId xmlns="" xmlns:a16="http://schemas.microsoft.com/office/drawing/2014/main" id="{98BB363C-B62E-4B58-8174-8594C503622D}"/>
              </a:ext>
            </a:extLst>
          </p:cNvPr>
          <p:cNvSpPr>
            <a:spLocks noGrp="1"/>
          </p:cNvSpPr>
          <p:nvPr>
            <p:ph idx="1"/>
          </p:nvPr>
        </p:nvSpPr>
        <p:spPr>
          <a:xfrm>
            <a:off x="152400" y="1600200"/>
            <a:ext cx="8915400" cy="4525963"/>
          </a:xfrm>
        </p:spPr>
        <p:txBody>
          <a:bodyPr/>
          <a:lstStyle/>
          <a:p>
            <a:pPr algn="l"/>
            <a:r>
              <a:rPr lang="en-US" sz="1800" b="0" i="0" u="none" strike="noStrike" baseline="0" dirty="0">
                <a:solidFill>
                  <a:srgbClr val="333333"/>
                </a:solidFill>
                <a:latin typeface="Verdana" panose="020B0604030504040204" pitchFamily="34" charset="0"/>
              </a:rPr>
              <a:t>A shift may be of any amount, so that the general Caesar algorithm is</a:t>
            </a:r>
          </a:p>
          <a:p>
            <a:pPr marL="0" indent="0" algn="l">
              <a:buNone/>
            </a:pPr>
            <a:r>
              <a:rPr lang="da-DK" sz="1800" b="0" i="1" u="none" strike="noStrike" baseline="0" dirty="0">
                <a:solidFill>
                  <a:srgbClr val="333333"/>
                </a:solidFill>
                <a:latin typeface="Verdana" panose="020B0604030504040204" pitchFamily="34" charset="0"/>
              </a:rPr>
              <a:t>	</a:t>
            </a:r>
          </a:p>
          <a:p>
            <a:pPr marL="0" indent="0" algn="l">
              <a:buNone/>
            </a:pPr>
            <a:r>
              <a:rPr lang="da-DK" sz="1800" i="1" dirty="0">
                <a:solidFill>
                  <a:srgbClr val="333333"/>
                </a:solidFill>
                <a:latin typeface="Verdana" panose="020B0604030504040204" pitchFamily="34" charset="0"/>
              </a:rPr>
              <a:t>	</a:t>
            </a:r>
            <a:r>
              <a:rPr lang="da-DK" sz="1800" b="0" i="1" u="none" strike="noStrike" baseline="0" dirty="0">
                <a:solidFill>
                  <a:srgbClr val="333333"/>
                </a:solidFill>
                <a:latin typeface="Verdana" panose="020B0604030504040204" pitchFamily="34" charset="0"/>
              </a:rPr>
              <a:t>C </a:t>
            </a:r>
            <a:r>
              <a:rPr lang="da-DK" sz="1800" b="0" i="0" u="none" strike="noStrike" baseline="0" dirty="0">
                <a:solidFill>
                  <a:srgbClr val="333333"/>
                </a:solidFill>
                <a:latin typeface="Verdana" panose="020B0604030504040204" pitchFamily="34" charset="0"/>
              </a:rPr>
              <a:t>= E(</a:t>
            </a:r>
            <a:r>
              <a:rPr lang="da-DK" sz="1800" b="0" i="1" u="none" strike="noStrike" baseline="0" dirty="0">
                <a:solidFill>
                  <a:srgbClr val="333333"/>
                </a:solidFill>
                <a:latin typeface="Verdana" panose="020B0604030504040204" pitchFamily="34" charset="0"/>
              </a:rPr>
              <a:t>k</a:t>
            </a:r>
            <a:r>
              <a:rPr lang="da-DK" sz="1800" b="0" i="0" u="none" strike="noStrike" baseline="0" dirty="0">
                <a:solidFill>
                  <a:srgbClr val="333333"/>
                </a:solidFill>
                <a:latin typeface="Verdana" panose="020B0604030504040204" pitchFamily="34" charset="0"/>
              </a:rPr>
              <a:t>, </a:t>
            </a:r>
            <a:r>
              <a:rPr lang="da-DK" sz="1800" b="0" i="1" u="none" strike="noStrike" baseline="0" dirty="0">
                <a:solidFill>
                  <a:srgbClr val="333333"/>
                </a:solidFill>
                <a:latin typeface="Verdana" panose="020B0604030504040204" pitchFamily="34" charset="0"/>
              </a:rPr>
              <a:t>p</a:t>
            </a:r>
            <a:r>
              <a:rPr lang="da-DK" sz="1800" b="0" i="0" u="none" strike="noStrike" baseline="0" dirty="0">
                <a:solidFill>
                  <a:srgbClr val="333333"/>
                </a:solidFill>
                <a:latin typeface="Verdana" panose="020B0604030504040204" pitchFamily="34" charset="0"/>
              </a:rPr>
              <a:t>) = (</a:t>
            </a:r>
            <a:r>
              <a:rPr lang="da-DK" sz="1800" b="0" i="1" u="none" strike="noStrike" baseline="0" dirty="0">
                <a:solidFill>
                  <a:srgbClr val="333333"/>
                </a:solidFill>
                <a:latin typeface="Verdana" panose="020B0604030504040204" pitchFamily="34" charset="0"/>
              </a:rPr>
              <a:t>p </a:t>
            </a:r>
            <a:r>
              <a:rPr lang="da-DK" sz="1800" b="0" i="0" u="none" strike="noStrike" baseline="0" dirty="0">
                <a:solidFill>
                  <a:srgbClr val="333333"/>
                </a:solidFill>
                <a:latin typeface="Verdana" panose="020B0604030504040204" pitchFamily="34" charset="0"/>
              </a:rPr>
              <a:t>+ </a:t>
            </a:r>
            <a:r>
              <a:rPr lang="da-DK" sz="1800" b="0" i="1" u="none" strike="noStrike" baseline="0" dirty="0">
                <a:solidFill>
                  <a:srgbClr val="333333"/>
                </a:solidFill>
                <a:latin typeface="Verdana" panose="020B0604030504040204" pitchFamily="34" charset="0"/>
              </a:rPr>
              <a:t>k</a:t>
            </a:r>
            <a:r>
              <a:rPr lang="da-DK" sz="1800" b="0" i="0" u="none" strike="noStrike" baseline="0" dirty="0">
                <a:solidFill>
                  <a:srgbClr val="333333"/>
                </a:solidFill>
                <a:latin typeface="Verdana" panose="020B0604030504040204" pitchFamily="34" charset="0"/>
              </a:rPr>
              <a:t>) mod 26</a:t>
            </a:r>
          </a:p>
          <a:p>
            <a:pPr marL="0" indent="0" algn="l">
              <a:buNone/>
            </a:pPr>
            <a:r>
              <a:rPr lang="en-US" sz="1800" b="0" i="0" u="none" strike="noStrike" baseline="0" dirty="0">
                <a:solidFill>
                  <a:srgbClr val="333333"/>
                </a:solidFill>
                <a:latin typeface="Verdana" panose="020B0604030504040204" pitchFamily="34" charset="0"/>
              </a:rPr>
              <a:t>	where </a:t>
            </a:r>
            <a:r>
              <a:rPr lang="en-US" sz="1800" b="0" i="1" u="none" strike="noStrike" baseline="0" dirty="0">
                <a:solidFill>
                  <a:srgbClr val="333333"/>
                </a:solidFill>
                <a:latin typeface="Verdana" panose="020B0604030504040204" pitchFamily="34" charset="0"/>
              </a:rPr>
              <a:t>k </a:t>
            </a:r>
            <a:r>
              <a:rPr lang="en-US" sz="1800" b="0" i="0" u="none" strike="noStrike" baseline="0" dirty="0">
                <a:solidFill>
                  <a:srgbClr val="333333"/>
                </a:solidFill>
                <a:latin typeface="Verdana" panose="020B0604030504040204" pitchFamily="34" charset="0"/>
              </a:rPr>
              <a:t>takes on a value in the range 1 to 25. </a:t>
            </a:r>
            <a:endParaRPr lang="en-US" sz="1800" dirty="0">
              <a:solidFill>
                <a:srgbClr val="333333"/>
              </a:solidFill>
              <a:latin typeface="Verdana" panose="020B0604030504040204" pitchFamily="34" charset="0"/>
            </a:endParaRPr>
          </a:p>
          <a:p>
            <a:pPr algn="l"/>
            <a:endParaRPr lang="en-US" sz="1800" b="0" i="0" u="none" strike="noStrike" baseline="0" dirty="0">
              <a:solidFill>
                <a:srgbClr val="333333"/>
              </a:solidFill>
              <a:latin typeface="Verdana" panose="020B0604030504040204" pitchFamily="34" charset="0"/>
            </a:endParaRPr>
          </a:p>
          <a:p>
            <a:pPr marL="0" indent="0" algn="l">
              <a:buNone/>
            </a:pPr>
            <a:r>
              <a:rPr lang="en-US" sz="1800" b="0" i="0" u="none" strike="noStrike" baseline="0" dirty="0">
                <a:solidFill>
                  <a:srgbClr val="333333"/>
                </a:solidFill>
                <a:latin typeface="Verdana" panose="020B0604030504040204" pitchFamily="34" charset="0"/>
              </a:rPr>
              <a:t>	The decryption algorithm is simply</a:t>
            </a:r>
          </a:p>
          <a:p>
            <a:pPr marL="0" indent="0" algn="l">
              <a:buNone/>
            </a:pPr>
            <a:r>
              <a:rPr lang="da-DK" sz="1800" b="0" i="1" u="none" strike="noStrike" baseline="0" dirty="0">
                <a:solidFill>
                  <a:srgbClr val="333333"/>
                </a:solidFill>
                <a:latin typeface="Verdana" panose="020B0604030504040204" pitchFamily="34" charset="0"/>
              </a:rPr>
              <a:t>   	p </a:t>
            </a:r>
            <a:r>
              <a:rPr lang="da-DK" sz="1800" b="0" i="0" u="none" strike="noStrike" baseline="0" dirty="0">
                <a:solidFill>
                  <a:srgbClr val="333333"/>
                </a:solidFill>
                <a:latin typeface="Verdana" panose="020B0604030504040204" pitchFamily="34" charset="0"/>
              </a:rPr>
              <a:t>= D(</a:t>
            </a:r>
            <a:r>
              <a:rPr lang="da-DK" sz="1800" b="0" i="1" u="none" strike="noStrike" baseline="0" dirty="0">
                <a:solidFill>
                  <a:srgbClr val="333333"/>
                </a:solidFill>
                <a:latin typeface="Verdana" panose="020B0604030504040204" pitchFamily="34" charset="0"/>
              </a:rPr>
              <a:t>k</a:t>
            </a:r>
            <a:r>
              <a:rPr lang="da-DK" sz="1800" b="0" i="0" u="none" strike="noStrike" baseline="0" dirty="0">
                <a:solidFill>
                  <a:srgbClr val="333333"/>
                </a:solidFill>
                <a:latin typeface="Verdana" panose="020B0604030504040204" pitchFamily="34" charset="0"/>
              </a:rPr>
              <a:t>, </a:t>
            </a:r>
            <a:r>
              <a:rPr lang="da-DK" sz="1800" b="0" i="1" u="none" strike="noStrike" baseline="0" dirty="0">
                <a:solidFill>
                  <a:srgbClr val="333333"/>
                </a:solidFill>
                <a:latin typeface="Verdana" panose="020B0604030504040204" pitchFamily="34" charset="0"/>
              </a:rPr>
              <a:t>C</a:t>
            </a:r>
            <a:r>
              <a:rPr lang="da-DK" sz="1800" b="0" i="0" u="none" strike="noStrike" baseline="0" dirty="0">
                <a:solidFill>
                  <a:srgbClr val="333333"/>
                </a:solidFill>
                <a:latin typeface="Verdana" panose="020B0604030504040204" pitchFamily="34" charset="0"/>
              </a:rPr>
              <a:t>) = (</a:t>
            </a:r>
            <a:r>
              <a:rPr lang="da-DK" sz="1800" b="0" i="1" u="none" strike="noStrike" baseline="0" dirty="0">
                <a:solidFill>
                  <a:srgbClr val="333333"/>
                </a:solidFill>
                <a:latin typeface="Verdana" panose="020B0604030504040204" pitchFamily="34" charset="0"/>
              </a:rPr>
              <a:t>C k</a:t>
            </a:r>
            <a:r>
              <a:rPr lang="da-DK" sz="1800" b="0" i="0" u="none" strike="noStrike" baseline="0" dirty="0">
                <a:solidFill>
                  <a:srgbClr val="333333"/>
                </a:solidFill>
                <a:latin typeface="Verdana" panose="020B0604030504040204" pitchFamily="34" charset="0"/>
              </a:rPr>
              <a:t>) mod 26</a:t>
            </a:r>
          </a:p>
          <a:p>
            <a:pPr marL="0" indent="0" algn="l">
              <a:buNone/>
            </a:pPr>
            <a:endParaRPr lang="da-DK" sz="1800" dirty="0">
              <a:solidFill>
                <a:srgbClr val="333333"/>
              </a:solidFill>
              <a:latin typeface="Verdana" panose="020B0604030504040204" pitchFamily="34" charset="0"/>
            </a:endParaRPr>
          </a:p>
          <a:p>
            <a:pPr marL="0" indent="0" algn="l">
              <a:buNone/>
            </a:pPr>
            <a:r>
              <a:rPr lang="da-DK" sz="1800" dirty="0">
                <a:solidFill>
                  <a:srgbClr val="333333"/>
                </a:solidFill>
                <a:latin typeface="Verdana" panose="020B0604030504040204" pitchFamily="34" charset="0"/>
              </a:rPr>
              <a:t>If k=3,</a:t>
            </a:r>
          </a:p>
          <a:p>
            <a:pPr algn="l"/>
            <a:r>
              <a:rPr lang="en-US" sz="1800" b="0" i="0" u="none" strike="noStrike" baseline="0" dirty="0">
                <a:solidFill>
                  <a:srgbClr val="7A0029"/>
                </a:solidFill>
                <a:latin typeface="Courier New" panose="02070309020205020404" pitchFamily="49" charset="0"/>
              </a:rPr>
              <a:t>plain: a b c d e f g h </a:t>
            </a:r>
            <a:r>
              <a:rPr lang="en-US" sz="1800" b="0" i="0" u="none" strike="noStrike" baseline="0" dirty="0" err="1">
                <a:solidFill>
                  <a:srgbClr val="7A0029"/>
                </a:solidFill>
                <a:latin typeface="Courier New" panose="02070309020205020404" pitchFamily="49" charset="0"/>
              </a:rPr>
              <a:t>i</a:t>
            </a:r>
            <a:r>
              <a:rPr lang="en-US" sz="1800" b="0" i="0" u="none" strike="noStrike" baseline="0" dirty="0">
                <a:solidFill>
                  <a:srgbClr val="7A0029"/>
                </a:solidFill>
                <a:latin typeface="Courier New" panose="02070309020205020404" pitchFamily="49" charset="0"/>
              </a:rPr>
              <a:t> j k l m n o p q r s t u v w x y z</a:t>
            </a:r>
          </a:p>
          <a:p>
            <a:pPr algn="l"/>
            <a:r>
              <a:rPr lang="pt-BR" sz="1800" b="0" i="0" u="none" strike="noStrike" baseline="0" dirty="0">
                <a:solidFill>
                  <a:srgbClr val="7A0029"/>
                </a:solidFill>
                <a:latin typeface="Courier New" panose="02070309020205020404" pitchFamily="49" charset="0"/>
              </a:rPr>
              <a:t>cipher: D E F G H I J K L M N O P Q R S T U V W X Y Z A B C</a:t>
            </a:r>
            <a:endParaRPr lang="en-US" dirty="0"/>
          </a:p>
        </p:txBody>
      </p:sp>
    </p:spTree>
    <p:extLst>
      <p:ext uri="{BB962C8B-B14F-4D97-AF65-F5344CB8AC3E}">
        <p14:creationId xmlns="" xmlns:p14="http://schemas.microsoft.com/office/powerpoint/2010/main" val="1929157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8CF2EC-F4D6-40E5-AE96-809E901DF1AB}"/>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 xmlns:a16="http://schemas.microsoft.com/office/drawing/2014/main" id="{33F6801C-F64B-4157-A9B2-8F3C90483734}"/>
              </a:ext>
            </a:extLst>
          </p:cNvPr>
          <p:cNvPicPr>
            <a:picLocks noGrp="1" noChangeAspect="1"/>
          </p:cNvPicPr>
          <p:nvPr>
            <p:ph idx="1"/>
          </p:nvPr>
        </p:nvPicPr>
        <p:blipFill>
          <a:blip r:embed="rId2"/>
          <a:stretch>
            <a:fillRect/>
          </a:stretch>
        </p:blipFill>
        <p:spPr>
          <a:xfrm>
            <a:off x="2219527" y="2359377"/>
            <a:ext cx="4163438" cy="962025"/>
          </a:xfrm>
        </p:spPr>
      </p:pic>
      <p:pic>
        <p:nvPicPr>
          <p:cNvPr id="7" name="Picture 6">
            <a:extLst>
              <a:ext uri="{FF2B5EF4-FFF2-40B4-BE49-F238E27FC236}">
                <a16:creationId xmlns="" xmlns:a16="http://schemas.microsoft.com/office/drawing/2014/main" id="{C9D663E1-B262-4DF7-8A82-5946ACFD9BC5}"/>
              </a:ext>
            </a:extLst>
          </p:cNvPr>
          <p:cNvPicPr>
            <a:picLocks noChangeAspect="1"/>
          </p:cNvPicPr>
          <p:nvPr/>
        </p:nvPicPr>
        <p:blipFill>
          <a:blip r:embed="rId3"/>
          <a:stretch>
            <a:fillRect/>
          </a:stretch>
        </p:blipFill>
        <p:spPr>
          <a:xfrm>
            <a:off x="1984442" y="3146074"/>
            <a:ext cx="5175115" cy="781050"/>
          </a:xfrm>
          <a:prstGeom prst="rect">
            <a:avLst/>
          </a:prstGeom>
        </p:spPr>
      </p:pic>
      <p:pic>
        <p:nvPicPr>
          <p:cNvPr id="13" name="Picture 12">
            <a:extLst>
              <a:ext uri="{FF2B5EF4-FFF2-40B4-BE49-F238E27FC236}">
                <a16:creationId xmlns="" xmlns:a16="http://schemas.microsoft.com/office/drawing/2014/main" id="{14F0FF3A-C7D2-4A8F-80E4-AF094622BEFC}"/>
              </a:ext>
            </a:extLst>
          </p:cNvPr>
          <p:cNvPicPr>
            <a:picLocks noChangeAspect="1"/>
          </p:cNvPicPr>
          <p:nvPr/>
        </p:nvPicPr>
        <p:blipFill>
          <a:blip r:embed="rId4"/>
          <a:stretch>
            <a:fillRect/>
          </a:stretch>
        </p:blipFill>
        <p:spPr>
          <a:xfrm>
            <a:off x="2219527" y="1805164"/>
            <a:ext cx="3693268" cy="647700"/>
          </a:xfrm>
          <a:prstGeom prst="rect">
            <a:avLst/>
          </a:prstGeom>
        </p:spPr>
      </p:pic>
      <p:sp>
        <p:nvSpPr>
          <p:cNvPr id="3" name="TextBox 2">
            <a:extLst>
              <a:ext uri="{FF2B5EF4-FFF2-40B4-BE49-F238E27FC236}">
                <a16:creationId xmlns="" xmlns:a16="http://schemas.microsoft.com/office/drawing/2014/main" id="{63A30EFE-8A2E-41D0-8458-19C528B60728}"/>
              </a:ext>
            </a:extLst>
          </p:cNvPr>
          <p:cNvSpPr txBox="1"/>
          <p:nvPr/>
        </p:nvSpPr>
        <p:spPr>
          <a:xfrm>
            <a:off x="1676400" y="4181300"/>
            <a:ext cx="5113579" cy="1200329"/>
          </a:xfrm>
          <a:prstGeom prst="rect">
            <a:avLst/>
          </a:prstGeom>
          <a:noFill/>
        </p:spPr>
        <p:txBody>
          <a:bodyPr wrap="none" rtlCol="0">
            <a:spAutoFit/>
          </a:bodyPr>
          <a:lstStyle/>
          <a:p>
            <a:r>
              <a:rPr lang="en-US" dirty="0"/>
              <a:t>Convert the plain text “ EGSPEC” using Caesar cipher</a:t>
            </a:r>
          </a:p>
          <a:p>
            <a:r>
              <a:rPr lang="en-US" dirty="0"/>
              <a:t>E – H      here, C=E (4+3) mod 26 = 7</a:t>
            </a:r>
          </a:p>
          <a:p>
            <a:r>
              <a:rPr lang="en-US" dirty="0"/>
              <a:t> </a:t>
            </a:r>
          </a:p>
          <a:p>
            <a:endParaRPr lang="en-US" dirty="0"/>
          </a:p>
        </p:txBody>
      </p:sp>
    </p:spTree>
    <p:extLst>
      <p:ext uri="{BB962C8B-B14F-4D97-AF65-F5344CB8AC3E}">
        <p14:creationId xmlns="" xmlns:p14="http://schemas.microsoft.com/office/powerpoint/2010/main" val="3656121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688084-E055-4310-A284-EE183CF18493}"/>
              </a:ext>
            </a:extLst>
          </p:cNvPr>
          <p:cNvSpPr>
            <a:spLocks noGrp="1"/>
          </p:cNvSpPr>
          <p:nvPr>
            <p:ph type="title"/>
          </p:nvPr>
        </p:nvSpPr>
        <p:spPr/>
        <p:txBody>
          <a:bodyPr>
            <a:normAutofit fontScale="90000"/>
          </a:bodyPr>
          <a:lstStyle/>
          <a:p>
            <a:r>
              <a:rPr lang="en-US" dirty="0"/>
              <a:t>Monoalphabetic Ciphers</a:t>
            </a:r>
            <a:br>
              <a:rPr lang="en-US" dirty="0"/>
            </a:br>
            <a:endParaRPr lang="en-US" dirty="0"/>
          </a:p>
        </p:txBody>
      </p:sp>
      <p:pic>
        <p:nvPicPr>
          <p:cNvPr id="5" name="Content Placeholder 4">
            <a:extLst>
              <a:ext uri="{FF2B5EF4-FFF2-40B4-BE49-F238E27FC236}">
                <a16:creationId xmlns="" xmlns:a16="http://schemas.microsoft.com/office/drawing/2014/main" id="{4DC6CFDF-5CDC-4C32-8678-65A196AD53D8}"/>
              </a:ext>
            </a:extLst>
          </p:cNvPr>
          <p:cNvPicPr>
            <a:picLocks noGrp="1" noChangeAspect="1"/>
          </p:cNvPicPr>
          <p:nvPr>
            <p:ph idx="1"/>
          </p:nvPr>
        </p:nvPicPr>
        <p:blipFill>
          <a:blip r:embed="rId2"/>
          <a:stretch>
            <a:fillRect/>
          </a:stretch>
        </p:blipFill>
        <p:spPr>
          <a:xfrm>
            <a:off x="614788" y="2362200"/>
            <a:ext cx="7914424" cy="1371600"/>
          </a:xfrm>
        </p:spPr>
      </p:pic>
    </p:spTree>
    <p:extLst>
      <p:ext uri="{BB962C8B-B14F-4D97-AF65-F5344CB8AC3E}">
        <p14:creationId xmlns="" xmlns:p14="http://schemas.microsoft.com/office/powerpoint/2010/main" val="2661064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D0086F-685A-459D-BA80-31F050073AF9}"/>
              </a:ext>
            </a:extLst>
          </p:cNvPr>
          <p:cNvSpPr>
            <a:spLocks noGrp="1"/>
          </p:cNvSpPr>
          <p:nvPr>
            <p:ph type="title"/>
          </p:nvPr>
        </p:nvSpPr>
        <p:spPr/>
        <p:txBody>
          <a:bodyPr/>
          <a:lstStyle/>
          <a:p>
            <a:r>
              <a:rPr lang="en-US" dirty="0"/>
              <a:t>Playfair Cipher</a:t>
            </a:r>
          </a:p>
        </p:txBody>
      </p:sp>
      <p:sp>
        <p:nvSpPr>
          <p:cNvPr id="3" name="Content Placeholder 2">
            <a:extLst>
              <a:ext uri="{FF2B5EF4-FFF2-40B4-BE49-F238E27FC236}">
                <a16:creationId xmlns="" xmlns:a16="http://schemas.microsoft.com/office/drawing/2014/main" id="{D22F986C-37B2-4ADA-BB99-B89E9FF0604E}"/>
              </a:ext>
            </a:extLst>
          </p:cNvPr>
          <p:cNvSpPr>
            <a:spLocks noGrp="1"/>
          </p:cNvSpPr>
          <p:nvPr>
            <p:ph idx="1"/>
          </p:nvPr>
        </p:nvSpPr>
        <p:spPr/>
        <p:txBody>
          <a:bodyPr/>
          <a:lstStyle/>
          <a:p>
            <a:pPr algn="l"/>
            <a:r>
              <a:rPr lang="en-US" sz="1800" b="0" i="0" u="none" strike="noStrike" baseline="0" dirty="0">
                <a:solidFill>
                  <a:srgbClr val="333333"/>
                </a:solidFill>
                <a:latin typeface="Verdana" panose="020B0604030504040204" pitchFamily="34" charset="0"/>
              </a:rPr>
              <a:t>The best-known multiple-letter encryption cipher is the Playfair, which treats the plaintext as single units and translates these units into ciphertext </a:t>
            </a:r>
          </a:p>
          <a:p>
            <a:pPr algn="l"/>
            <a:r>
              <a:rPr lang="en-US" sz="1800" b="0" i="0" u="none" strike="noStrike" baseline="0" dirty="0">
                <a:solidFill>
                  <a:srgbClr val="333333"/>
                </a:solidFill>
                <a:latin typeface="Verdana" panose="020B0604030504040204" pitchFamily="34" charset="0"/>
              </a:rPr>
              <a:t>diagrams.</a:t>
            </a:r>
            <a:endParaRPr lang="en-US" dirty="0"/>
          </a:p>
        </p:txBody>
      </p:sp>
      <p:pic>
        <p:nvPicPr>
          <p:cNvPr id="5" name="Picture 4">
            <a:extLst>
              <a:ext uri="{FF2B5EF4-FFF2-40B4-BE49-F238E27FC236}">
                <a16:creationId xmlns="" xmlns:a16="http://schemas.microsoft.com/office/drawing/2014/main" id="{C8DFB64E-05F5-404B-AB12-68BDA82490A4}"/>
              </a:ext>
            </a:extLst>
          </p:cNvPr>
          <p:cNvPicPr>
            <a:picLocks noChangeAspect="1"/>
          </p:cNvPicPr>
          <p:nvPr/>
        </p:nvPicPr>
        <p:blipFill>
          <a:blip r:embed="rId2"/>
          <a:stretch>
            <a:fillRect/>
          </a:stretch>
        </p:blipFill>
        <p:spPr>
          <a:xfrm>
            <a:off x="3443591" y="2914650"/>
            <a:ext cx="2256817" cy="1028700"/>
          </a:xfrm>
          <a:prstGeom prst="rect">
            <a:avLst/>
          </a:prstGeom>
        </p:spPr>
      </p:pic>
      <p:pic>
        <p:nvPicPr>
          <p:cNvPr id="7" name="Picture 6">
            <a:extLst>
              <a:ext uri="{FF2B5EF4-FFF2-40B4-BE49-F238E27FC236}">
                <a16:creationId xmlns="" xmlns:a16="http://schemas.microsoft.com/office/drawing/2014/main" id="{F213F2A6-DA49-4B2D-A97D-D5317FA2C13C}"/>
              </a:ext>
            </a:extLst>
          </p:cNvPr>
          <p:cNvPicPr>
            <a:picLocks noChangeAspect="1"/>
          </p:cNvPicPr>
          <p:nvPr/>
        </p:nvPicPr>
        <p:blipFill>
          <a:blip r:embed="rId3"/>
          <a:stretch>
            <a:fillRect/>
          </a:stretch>
        </p:blipFill>
        <p:spPr>
          <a:xfrm>
            <a:off x="3505200" y="3886200"/>
            <a:ext cx="2133599" cy="1304925"/>
          </a:xfrm>
          <a:prstGeom prst="rect">
            <a:avLst/>
          </a:prstGeom>
        </p:spPr>
      </p:pic>
    </p:spTree>
    <p:extLst>
      <p:ext uri="{BB962C8B-B14F-4D97-AF65-F5344CB8AC3E}">
        <p14:creationId xmlns="" xmlns:p14="http://schemas.microsoft.com/office/powerpoint/2010/main" val="2078555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37CB68-F64D-4E6E-AB37-D6D0F5D6D3B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 xmlns:a16="http://schemas.microsoft.com/office/drawing/2014/main" id="{BD4D263A-F671-4766-AC4A-28F9AA99FA4F}"/>
              </a:ext>
            </a:extLst>
          </p:cNvPr>
          <p:cNvSpPr>
            <a:spLocks noGrp="1"/>
          </p:cNvSpPr>
          <p:nvPr>
            <p:ph idx="1"/>
          </p:nvPr>
        </p:nvSpPr>
        <p:spPr>
          <a:xfrm>
            <a:off x="457200" y="914400"/>
            <a:ext cx="8229600" cy="5211763"/>
          </a:xfrm>
        </p:spPr>
        <p:txBody>
          <a:bodyPr>
            <a:normAutofit/>
          </a:bodyPr>
          <a:lstStyle/>
          <a:p>
            <a:pPr marL="0" indent="0">
              <a:buNone/>
            </a:pPr>
            <a:r>
              <a:rPr lang="en-US" sz="1600" b="1" dirty="0"/>
              <a:t>Plaintext is encrypted two letters at a time, according to the following rules:</a:t>
            </a:r>
          </a:p>
          <a:p>
            <a:pPr marL="0" indent="0">
              <a:buNone/>
            </a:pPr>
            <a:endParaRPr lang="en-US" sz="1600" b="1" dirty="0"/>
          </a:p>
          <a:p>
            <a:pPr marL="0" indent="0" algn="just">
              <a:buNone/>
            </a:pPr>
            <a:r>
              <a:rPr lang="en-US" sz="1600" b="1" dirty="0"/>
              <a:t>1. </a:t>
            </a:r>
            <a:r>
              <a:rPr lang="en-US" sz="1700" b="1" dirty="0"/>
              <a:t>Repeating plaintext letters that are in the same pair are separated with a filler letter, such as x, so that </a:t>
            </a:r>
            <a:r>
              <a:rPr lang="en-US" sz="1700" b="1" dirty="0">
                <a:highlight>
                  <a:srgbClr val="FFFF00"/>
                </a:highlight>
              </a:rPr>
              <a:t>balloon </a:t>
            </a:r>
            <a:r>
              <a:rPr lang="en-US" sz="1700" b="1" dirty="0"/>
              <a:t>would be treated as </a:t>
            </a:r>
            <a:r>
              <a:rPr lang="en-US" sz="1700" b="1" dirty="0" err="1">
                <a:highlight>
                  <a:srgbClr val="FFFF00"/>
                </a:highlight>
              </a:rPr>
              <a:t>ba</a:t>
            </a:r>
            <a:r>
              <a:rPr lang="en-US" sz="1700" b="1" dirty="0">
                <a:highlight>
                  <a:srgbClr val="FFFF00"/>
                </a:highlight>
              </a:rPr>
              <a:t> lx lo on</a:t>
            </a:r>
            <a:r>
              <a:rPr lang="en-US" sz="1700" b="1" dirty="0"/>
              <a:t>.</a:t>
            </a:r>
          </a:p>
          <a:p>
            <a:pPr marL="0" indent="0" algn="just">
              <a:buNone/>
            </a:pPr>
            <a:endParaRPr lang="en-US" sz="1700" b="1" dirty="0"/>
          </a:p>
          <a:p>
            <a:pPr marL="0" indent="0" algn="just">
              <a:buNone/>
            </a:pPr>
            <a:r>
              <a:rPr lang="en-US" sz="1700" b="1" dirty="0"/>
              <a:t>2. Two plaintext letters that fall in the same row of the matrix are each replaced by the letter to the right, with the first element of the row circularly following the last. For example, </a:t>
            </a:r>
            <a:r>
              <a:rPr lang="en-US" sz="1700" b="1" dirty="0" err="1">
                <a:highlight>
                  <a:srgbClr val="FFFF00"/>
                </a:highlight>
              </a:rPr>
              <a:t>ar</a:t>
            </a:r>
            <a:r>
              <a:rPr lang="en-US" sz="1700" b="1" dirty="0">
                <a:highlight>
                  <a:srgbClr val="FFFF00"/>
                </a:highlight>
              </a:rPr>
              <a:t> is encrypted as RM</a:t>
            </a:r>
            <a:r>
              <a:rPr lang="en-US" sz="1700" b="1" dirty="0"/>
              <a:t>.</a:t>
            </a:r>
          </a:p>
          <a:p>
            <a:pPr marL="0" indent="0" algn="just">
              <a:buNone/>
            </a:pPr>
            <a:endParaRPr lang="en-US" sz="1700" b="1" dirty="0"/>
          </a:p>
          <a:p>
            <a:pPr marL="0" indent="0" algn="just">
              <a:buNone/>
            </a:pPr>
            <a:r>
              <a:rPr lang="en-US" sz="1700" b="1" dirty="0"/>
              <a:t>3. Two plaintext letters that fall in the same column are each replaced by the letter beneath, with the top element of the column circularly following the last. For example, </a:t>
            </a:r>
            <a:r>
              <a:rPr lang="en-US" sz="1700" b="1" dirty="0">
                <a:highlight>
                  <a:srgbClr val="FFFF00"/>
                </a:highlight>
              </a:rPr>
              <a:t>mu is encrypted as CM</a:t>
            </a:r>
            <a:r>
              <a:rPr lang="en-US" sz="1700" b="1" dirty="0"/>
              <a:t>.</a:t>
            </a:r>
          </a:p>
          <a:p>
            <a:pPr marL="0" indent="0" algn="just">
              <a:buNone/>
            </a:pPr>
            <a:endParaRPr lang="en-US" sz="1700" b="1" dirty="0"/>
          </a:p>
          <a:p>
            <a:pPr marL="0" indent="0" algn="just">
              <a:buNone/>
            </a:pPr>
            <a:r>
              <a:rPr lang="en-US" sz="1700" b="1" dirty="0"/>
              <a:t>4. Otherwise, each plaintext letter in a pair is replaced by the letter that lies in its own row and the column occupied by the other plaintext letter. Thus, </a:t>
            </a:r>
            <a:r>
              <a:rPr lang="en-US" sz="1700" b="1" dirty="0" err="1">
                <a:highlight>
                  <a:srgbClr val="FFFF00"/>
                </a:highlight>
              </a:rPr>
              <a:t>hs</a:t>
            </a:r>
            <a:r>
              <a:rPr lang="en-US" sz="1700" b="1" dirty="0">
                <a:highlight>
                  <a:srgbClr val="FFFF00"/>
                </a:highlight>
              </a:rPr>
              <a:t> becomes BP and </a:t>
            </a:r>
            <a:r>
              <a:rPr lang="en-US" sz="1700" b="1" dirty="0" err="1">
                <a:highlight>
                  <a:srgbClr val="FFFF00"/>
                </a:highlight>
              </a:rPr>
              <a:t>ea</a:t>
            </a:r>
            <a:r>
              <a:rPr lang="en-US" sz="1700" b="1" dirty="0">
                <a:highlight>
                  <a:srgbClr val="FFFF00"/>
                </a:highlight>
              </a:rPr>
              <a:t> becomes IM </a:t>
            </a:r>
            <a:r>
              <a:rPr lang="en-US" sz="1700" b="1" dirty="0"/>
              <a:t>(or JM, as the </a:t>
            </a:r>
            <a:r>
              <a:rPr lang="en-US" sz="1700" b="1" dirty="0" err="1"/>
              <a:t>encipherer</a:t>
            </a:r>
            <a:r>
              <a:rPr lang="en-US" sz="1700" b="1" dirty="0"/>
              <a:t> wishes).</a:t>
            </a:r>
          </a:p>
        </p:txBody>
      </p:sp>
    </p:spTree>
    <p:extLst>
      <p:ext uri="{BB962C8B-B14F-4D97-AF65-F5344CB8AC3E}">
        <p14:creationId xmlns="" xmlns:p14="http://schemas.microsoft.com/office/powerpoint/2010/main" val="3088122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0DB418-D929-42AA-A178-F7A130B7BA54}"/>
              </a:ext>
            </a:extLst>
          </p:cNvPr>
          <p:cNvSpPr>
            <a:spLocks noGrp="1"/>
          </p:cNvSpPr>
          <p:nvPr>
            <p:ph type="title"/>
          </p:nvPr>
        </p:nvSpPr>
        <p:spPr/>
        <p:txBody>
          <a:bodyPr/>
          <a:lstStyle/>
          <a:p>
            <a:r>
              <a:rPr lang="en-US" dirty="0"/>
              <a:t>Hill Cipher</a:t>
            </a:r>
          </a:p>
        </p:txBody>
      </p:sp>
      <p:sp>
        <p:nvSpPr>
          <p:cNvPr id="3" name="Content Placeholder 2">
            <a:extLst>
              <a:ext uri="{FF2B5EF4-FFF2-40B4-BE49-F238E27FC236}">
                <a16:creationId xmlns="" xmlns:a16="http://schemas.microsoft.com/office/drawing/2014/main" id="{8B55CFDB-DF4F-4347-84D3-6650D280C759}"/>
              </a:ext>
            </a:extLst>
          </p:cNvPr>
          <p:cNvSpPr>
            <a:spLocks noGrp="1"/>
          </p:cNvSpPr>
          <p:nvPr>
            <p:ph idx="1"/>
          </p:nvPr>
        </p:nvSpPr>
        <p:spPr>
          <a:xfrm>
            <a:off x="457200" y="1219200"/>
            <a:ext cx="8229600" cy="4906963"/>
          </a:xfrm>
        </p:spPr>
        <p:txBody>
          <a:bodyPr/>
          <a:lstStyle/>
          <a:p>
            <a:pPr algn="l"/>
            <a:r>
              <a:rPr lang="en-US" sz="1800" dirty="0">
                <a:solidFill>
                  <a:srgbClr val="333333"/>
                </a:solidFill>
                <a:latin typeface="Verdana" panose="020B0604030504040204" pitchFamily="34" charset="0"/>
              </a:rPr>
              <a:t>D</a:t>
            </a:r>
            <a:r>
              <a:rPr lang="en-US" sz="1800" b="0" i="0" u="none" strike="noStrike" baseline="0" dirty="0">
                <a:solidFill>
                  <a:srgbClr val="333333"/>
                </a:solidFill>
                <a:latin typeface="Verdana" panose="020B0604030504040204" pitchFamily="34" charset="0"/>
              </a:rPr>
              <a:t>eveloped by the mathematician Lester Hill in 1929</a:t>
            </a:r>
          </a:p>
          <a:p>
            <a:pPr algn="l"/>
            <a:r>
              <a:rPr lang="en-US" sz="1800" b="0" i="0" u="none" strike="noStrike" baseline="0" dirty="0">
                <a:solidFill>
                  <a:srgbClr val="333333"/>
                </a:solidFill>
                <a:latin typeface="Verdana" panose="020B0604030504040204" pitchFamily="34" charset="0"/>
              </a:rPr>
              <a:t>The encryption algorithm takes </a:t>
            </a:r>
            <a:r>
              <a:rPr lang="en-US" sz="1800" b="0" i="1" u="none" strike="noStrike" baseline="0" dirty="0">
                <a:solidFill>
                  <a:srgbClr val="333333"/>
                </a:solidFill>
                <a:latin typeface="Verdana" panose="020B0604030504040204" pitchFamily="34" charset="0"/>
              </a:rPr>
              <a:t>m </a:t>
            </a:r>
            <a:r>
              <a:rPr lang="en-US" sz="1800" b="0" i="0" u="none" strike="noStrike" baseline="0" dirty="0">
                <a:solidFill>
                  <a:srgbClr val="333333"/>
                </a:solidFill>
                <a:latin typeface="Verdana" panose="020B0604030504040204" pitchFamily="34" charset="0"/>
              </a:rPr>
              <a:t>successive plaintext letters and substitutes for them </a:t>
            </a:r>
            <a:r>
              <a:rPr lang="en-US" sz="1800" b="0" i="1" u="none" strike="noStrike" baseline="0" dirty="0">
                <a:solidFill>
                  <a:srgbClr val="333333"/>
                </a:solidFill>
                <a:latin typeface="Verdana" panose="020B0604030504040204" pitchFamily="34" charset="0"/>
              </a:rPr>
              <a:t>m </a:t>
            </a:r>
            <a:r>
              <a:rPr lang="en-US" sz="1800" b="0" i="0" u="none" strike="noStrike" baseline="0" dirty="0">
                <a:solidFill>
                  <a:srgbClr val="333333"/>
                </a:solidFill>
                <a:latin typeface="Verdana" panose="020B0604030504040204" pitchFamily="34" charset="0"/>
              </a:rPr>
              <a:t>ciphertext letters</a:t>
            </a:r>
          </a:p>
          <a:p>
            <a:pPr algn="l"/>
            <a:r>
              <a:rPr lang="en-US" sz="1800" b="0" i="0" u="none" strike="noStrike" baseline="0" dirty="0">
                <a:solidFill>
                  <a:srgbClr val="333333"/>
                </a:solidFill>
                <a:latin typeface="Verdana" panose="020B0604030504040204" pitchFamily="34" charset="0"/>
              </a:rPr>
              <a:t>The substitution is determined by </a:t>
            </a:r>
            <a:r>
              <a:rPr lang="en-US" sz="1800" b="0" i="1" u="none" strike="noStrike" baseline="0" dirty="0">
                <a:solidFill>
                  <a:srgbClr val="333333"/>
                </a:solidFill>
                <a:latin typeface="Verdana" panose="020B0604030504040204" pitchFamily="34" charset="0"/>
              </a:rPr>
              <a:t>m </a:t>
            </a:r>
            <a:r>
              <a:rPr lang="en-US" sz="1800" b="0" i="0" u="none" strike="noStrike" baseline="0" dirty="0">
                <a:solidFill>
                  <a:srgbClr val="333333"/>
                </a:solidFill>
                <a:latin typeface="Verdana" panose="020B0604030504040204" pitchFamily="34" charset="0"/>
              </a:rPr>
              <a:t>linear equations in which each character is assigned a numerical value (a = 0, b = 1 ... z = 25).</a:t>
            </a:r>
          </a:p>
          <a:p>
            <a:pPr algn="l"/>
            <a:r>
              <a:rPr lang="en-US" sz="1800" b="0" i="0" u="none" strike="noStrike" baseline="0" dirty="0">
                <a:solidFill>
                  <a:srgbClr val="333333"/>
                </a:solidFill>
                <a:latin typeface="Verdana" panose="020B0604030504040204" pitchFamily="34" charset="0"/>
              </a:rPr>
              <a:t>For </a:t>
            </a:r>
            <a:r>
              <a:rPr lang="en-US" sz="1800" b="0" i="1" u="none" strike="noStrike" baseline="0" dirty="0">
                <a:solidFill>
                  <a:srgbClr val="333333"/>
                </a:solidFill>
                <a:latin typeface="Verdana" panose="020B0604030504040204" pitchFamily="34" charset="0"/>
              </a:rPr>
              <a:t>m </a:t>
            </a:r>
            <a:r>
              <a:rPr lang="en-US" sz="1800" b="0" i="0" u="none" strike="noStrike" baseline="0" dirty="0">
                <a:solidFill>
                  <a:srgbClr val="333333"/>
                </a:solidFill>
                <a:latin typeface="Verdana" panose="020B0604030504040204" pitchFamily="34" charset="0"/>
              </a:rPr>
              <a:t>= 3, the system can be described as follows:</a:t>
            </a:r>
            <a:endParaRPr lang="en-US" sz="1800" dirty="0">
              <a:solidFill>
                <a:srgbClr val="333333"/>
              </a:solidFill>
              <a:latin typeface="Verdana" panose="020B0604030504040204" pitchFamily="34" charset="0"/>
            </a:endParaRPr>
          </a:p>
          <a:p>
            <a:pPr algn="l"/>
            <a:r>
              <a:rPr lang="da-DK" sz="1800" b="0" i="0" u="none" strike="noStrike" baseline="0" dirty="0">
                <a:solidFill>
                  <a:srgbClr val="333333"/>
                </a:solidFill>
                <a:latin typeface="Verdana" panose="020B0604030504040204" pitchFamily="34" charset="0"/>
              </a:rPr>
              <a:t>c1 = (</a:t>
            </a:r>
            <a:r>
              <a:rPr lang="da-DK" sz="1800" b="0" i="1" u="none" strike="noStrike" baseline="0" dirty="0">
                <a:solidFill>
                  <a:srgbClr val="333333"/>
                </a:solidFill>
                <a:latin typeface="Verdana" panose="020B0604030504040204" pitchFamily="34" charset="0"/>
              </a:rPr>
              <a:t>k</a:t>
            </a:r>
            <a:r>
              <a:rPr lang="da-DK" sz="1800" b="0" i="0" u="none" strike="noStrike" baseline="0" dirty="0">
                <a:solidFill>
                  <a:srgbClr val="333333"/>
                </a:solidFill>
                <a:latin typeface="Verdana" panose="020B0604030504040204" pitchFamily="34" charset="0"/>
              </a:rPr>
              <a:t>11</a:t>
            </a:r>
            <a:r>
              <a:rPr lang="da-DK" sz="1800" b="0" i="1" u="none" strike="noStrike" baseline="0" dirty="0">
                <a:solidFill>
                  <a:srgbClr val="333333"/>
                </a:solidFill>
                <a:latin typeface="Verdana" panose="020B0604030504040204" pitchFamily="34" charset="0"/>
              </a:rPr>
              <a:t>P</a:t>
            </a:r>
            <a:r>
              <a:rPr lang="da-DK" sz="1800" b="0" i="0" u="none" strike="noStrike" baseline="0" dirty="0">
                <a:solidFill>
                  <a:srgbClr val="333333"/>
                </a:solidFill>
                <a:latin typeface="Verdana" panose="020B0604030504040204" pitchFamily="34" charset="0"/>
              </a:rPr>
              <a:t>1 + </a:t>
            </a:r>
            <a:r>
              <a:rPr lang="da-DK" sz="1800" b="0" i="1" u="none" strike="noStrike" baseline="0" dirty="0">
                <a:solidFill>
                  <a:srgbClr val="333333"/>
                </a:solidFill>
                <a:latin typeface="Verdana" panose="020B0604030504040204" pitchFamily="34" charset="0"/>
              </a:rPr>
              <a:t>k</a:t>
            </a:r>
            <a:r>
              <a:rPr lang="da-DK" sz="1800" b="0" i="0" u="none" strike="noStrike" baseline="0" dirty="0">
                <a:solidFill>
                  <a:srgbClr val="333333"/>
                </a:solidFill>
                <a:latin typeface="Verdana" panose="020B0604030504040204" pitchFamily="34" charset="0"/>
              </a:rPr>
              <a:t>12</a:t>
            </a:r>
            <a:r>
              <a:rPr lang="da-DK" sz="1800" b="0" i="1" u="none" strike="noStrike" baseline="0" dirty="0">
                <a:solidFill>
                  <a:srgbClr val="333333"/>
                </a:solidFill>
                <a:latin typeface="Verdana" panose="020B0604030504040204" pitchFamily="34" charset="0"/>
              </a:rPr>
              <a:t>P</a:t>
            </a:r>
            <a:r>
              <a:rPr lang="da-DK" sz="1800" b="0" i="0" u="none" strike="noStrike" baseline="0" dirty="0">
                <a:solidFill>
                  <a:srgbClr val="333333"/>
                </a:solidFill>
                <a:latin typeface="Verdana" panose="020B0604030504040204" pitchFamily="34" charset="0"/>
              </a:rPr>
              <a:t>2 + </a:t>
            </a:r>
            <a:r>
              <a:rPr lang="da-DK" sz="1800" b="0" i="1" u="none" strike="noStrike" baseline="0" dirty="0">
                <a:solidFill>
                  <a:srgbClr val="333333"/>
                </a:solidFill>
                <a:latin typeface="Verdana" panose="020B0604030504040204" pitchFamily="34" charset="0"/>
              </a:rPr>
              <a:t>k</a:t>
            </a:r>
            <a:r>
              <a:rPr lang="da-DK" sz="1800" b="0" i="0" u="none" strike="noStrike" baseline="0" dirty="0">
                <a:solidFill>
                  <a:srgbClr val="333333"/>
                </a:solidFill>
                <a:latin typeface="Verdana" panose="020B0604030504040204" pitchFamily="34" charset="0"/>
              </a:rPr>
              <a:t>13</a:t>
            </a:r>
            <a:r>
              <a:rPr lang="da-DK" sz="1800" b="0" i="1" u="none" strike="noStrike" baseline="0" dirty="0">
                <a:solidFill>
                  <a:srgbClr val="333333"/>
                </a:solidFill>
                <a:latin typeface="Verdana" panose="020B0604030504040204" pitchFamily="34" charset="0"/>
              </a:rPr>
              <a:t>P</a:t>
            </a:r>
            <a:r>
              <a:rPr lang="da-DK" sz="1800" b="0" i="0" u="none" strike="noStrike" baseline="0" dirty="0">
                <a:solidFill>
                  <a:srgbClr val="333333"/>
                </a:solidFill>
                <a:latin typeface="Verdana" panose="020B0604030504040204" pitchFamily="34" charset="0"/>
              </a:rPr>
              <a:t>3) mod 26</a:t>
            </a:r>
            <a:endParaRPr lang="en-US" sz="1800" b="0" i="0" u="none" strike="noStrike" baseline="0" dirty="0">
              <a:solidFill>
                <a:srgbClr val="333333"/>
              </a:solidFill>
              <a:latin typeface="Verdana" panose="020B0604030504040204" pitchFamily="34" charset="0"/>
            </a:endParaRPr>
          </a:p>
          <a:p>
            <a:pPr algn="l"/>
            <a:r>
              <a:rPr lang="da-DK" sz="1800" b="0" i="0" u="none" strike="noStrike" baseline="0" dirty="0">
                <a:solidFill>
                  <a:srgbClr val="333333"/>
                </a:solidFill>
                <a:latin typeface="Verdana" panose="020B0604030504040204" pitchFamily="34" charset="0"/>
              </a:rPr>
              <a:t>c2 = (</a:t>
            </a:r>
            <a:r>
              <a:rPr lang="da-DK" sz="1800" b="0" i="1" u="none" strike="noStrike" baseline="0" dirty="0">
                <a:solidFill>
                  <a:srgbClr val="333333"/>
                </a:solidFill>
                <a:latin typeface="Verdana" panose="020B0604030504040204" pitchFamily="34" charset="0"/>
              </a:rPr>
              <a:t>k</a:t>
            </a:r>
            <a:r>
              <a:rPr lang="da-DK" sz="1800" b="0" i="0" u="none" strike="noStrike" baseline="0" dirty="0">
                <a:solidFill>
                  <a:srgbClr val="333333"/>
                </a:solidFill>
                <a:latin typeface="Verdana" panose="020B0604030504040204" pitchFamily="34" charset="0"/>
              </a:rPr>
              <a:t>21</a:t>
            </a:r>
            <a:r>
              <a:rPr lang="da-DK" sz="1800" b="0" i="1" u="none" strike="noStrike" baseline="0" dirty="0">
                <a:solidFill>
                  <a:srgbClr val="333333"/>
                </a:solidFill>
                <a:latin typeface="Verdana" panose="020B0604030504040204" pitchFamily="34" charset="0"/>
              </a:rPr>
              <a:t>P</a:t>
            </a:r>
            <a:r>
              <a:rPr lang="da-DK" sz="1800" b="0" i="0" u="none" strike="noStrike" baseline="0" dirty="0">
                <a:solidFill>
                  <a:srgbClr val="333333"/>
                </a:solidFill>
                <a:latin typeface="Verdana" panose="020B0604030504040204" pitchFamily="34" charset="0"/>
              </a:rPr>
              <a:t>1 + </a:t>
            </a:r>
            <a:r>
              <a:rPr lang="da-DK" sz="1800" b="0" i="1" u="none" strike="noStrike" baseline="0" dirty="0">
                <a:solidFill>
                  <a:srgbClr val="333333"/>
                </a:solidFill>
                <a:latin typeface="Verdana" panose="020B0604030504040204" pitchFamily="34" charset="0"/>
              </a:rPr>
              <a:t>k</a:t>
            </a:r>
            <a:r>
              <a:rPr lang="da-DK" sz="1800" b="0" i="0" u="none" strike="noStrike" baseline="0" dirty="0">
                <a:solidFill>
                  <a:srgbClr val="333333"/>
                </a:solidFill>
                <a:latin typeface="Verdana" panose="020B0604030504040204" pitchFamily="34" charset="0"/>
              </a:rPr>
              <a:t>22</a:t>
            </a:r>
            <a:r>
              <a:rPr lang="da-DK" sz="1800" b="0" i="1" u="none" strike="noStrike" baseline="0" dirty="0">
                <a:solidFill>
                  <a:srgbClr val="333333"/>
                </a:solidFill>
                <a:latin typeface="Verdana" panose="020B0604030504040204" pitchFamily="34" charset="0"/>
              </a:rPr>
              <a:t>P</a:t>
            </a:r>
            <a:r>
              <a:rPr lang="da-DK" sz="1800" b="0" i="0" u="none" strike="noStrike" baseline="0" dirty="0">
                <a:solidFill>
                  <a:srgbClr val="333333"/>
                </a:solidFill>
                <a:latin typeface="Verdana" panose="020B0604030504040204" pitchFamily="34" charset="0"/>
              </a:rPr>
              <a:t>2 + </a:t>
            </a:r>
            <a:r>
              <a:rPr lang="da-DK" sz="1800" b="0" i="1" u="none" strike="noStrike" baseline="0" dirty="0">
                <a:solidFill>
                  <a:srgbClr val="333333"/>
                </a:solidFill>
                <a:latin typeface="Verdana" panose="020B0604030504040204" pitchFamily="34" charset="0"/>
              </a:rPr>
              <a:t>k</a:t>
            </a:r>
            <a:r>
              <a:rPr lang="da-DK" sz="1800" b="0" i="0" u="none" strike="noStrike" baseline="0" dirty="0">
                <a:solidFill>
                  <a:srgbClr val="333333"/>
                </a:solidFill>
                <a:latin typeface="Verdana" panose="020B0604030504040204" pitchFamily="34" charset="0"/>
              </a:rPr>
              <a:t>23</a:t>
            </a:r>
            <a:r>
              <a:rPr lang="da-DK" sz="1800" b="0" i="1" u="none" strike="noStrike" baseline="0" dirty="0">
                <a:solidFill>
                  <a:srgbClr val="333333"/>
                </a:solidFill>
                <a:latin typeface="Verdana" panose="020B0604030504040204" pitchFamily="34" charset="0"/>
              </a:rPr>
              <a:t>P</a:t>
            </a:r>
            <a:r>
              <a:rPr lang="da-DK" sz="1800" b="0" i="0" u="none" strike="noStrike" baseline="0" dirty="0">
                <a:solidFill>
                  <a:srgbClr val="333333"/>
                </a:solidFill>
                <a:latin typeface="Verdana" panose="020B0604030504040204" pitchFamily="34" charset="0"/>
              </a:rPr>
              <a:t>3) mod 26</a:t>
            </a:r>
          </a:p>
          <a:p>
            <a:pPr algn="l"/>
            <a:r>
              <a:rPr lang="da-DK" sz="1800" b="0" i="0" u="none" strike="noStrike" baseline="0" dirty="0">
                <a:solidFill>
                  <a:srgbClr val="333333"/>
                </a:solidFill>
                <a:latin typeface="Verdana" panose="020B0604030504040204" pitchFamily="34" charset="0"/>
              </a:rPr>
              <a:t>c3 = (</a:t>
            </a:r>
            <a:r>
              <a:rPr lang="da-DK" sz="1800" b="0" i="1" u="none" strike="noStrike" baseline="0" dirty="0">
                <a:solidFill>
                  <a:srgbClr val="333333"/>
                </a:solidFill>
                <a:latin typeface="Verdana" panose="020B0604030504040204" pitchFamily="34" charset="0"/>
              </a:rPr>
              <a:t>k</a:t>
            </a:r>
            <a:r>
              <a:rPr lang="da-DK" sz="1800" b="0" i="0" u="none" strike="noStrike" baseline="0" dirty="0">
                <a:solidFill>
                  <a:srgbClr val="333333"/>
                </a:solidFill>
                <a:latin typeface="Verdana" panose="020B0604030504040204" pitchFamily="34" charset="0"/>
              </a:rPr>
              <a:t>31</a:t>
            </a:r>
            <a:r>
              <a:rPr lang="da-DK" sz="1800" b="0" i="1" u="none" strike="noStrike" baseline="0" dirty="0">
                <a:solidFill>
                  <a:srgbClr val="333333"/>
                </a:solidFill>
                <a:latin typeface="Verdana" panose="020B0604030504040204" pitchFamily="34" charset="0"/>
              </a:rPr>
              <a:t>P</a:t>
            </a:r>
            <a:r>
              <a:rPr lang="da-DK" sz="1800" b="0" i="0" u="none" strike="noStrike" baseline="0" dirty="0">
                <a:solidFill>
                  <a:srgbClr val="333333"/>
                </a:solidFill>
                <a:latin typeface="Verdana" panose="020B0604030504040204" pitchFamily="34" charset="0"/>
              </a:rPr>
              <a:t>1 + </a:t>
            </a:r>
            <a:r>
              <a:rPr lang="da-DK" sz="1800" b="0" i="1" u="none" strike="noStrike" baseline="0" dirty="0">
                <a:solidFill>
                  <a:srgbClr val="333333"/>
                </a:solidFill>
                <a:latin typeface="Verdana" panose="020B0604030504040204" pitchFamily="34" charset="0"/>
              </a:rPr>
              <a:t>k</a:t>
            </a:r>
            <a:r>
              <a:rPr lang="da-DK" sz="1800" b="0" i="0" u="none" strike="noStrike" baseline="0" dirty="0">
                <a:solidFill>
                  <a:srgbClr val="333333"/>
                </a:solidFill>
                <a:latin typeface="Verdana" panose="020B0604030504040204" pitchFamily="34" charset="0"/>
              </a:rPr>
              <a:t>32</a:t>
            </a:r>
            <a:r>
              <a:rPr lang="da-DK" sz="1800" b="0" i="1" u="none" strike="noStrike" baseline="0" dirty="0">
                <a:solidFill>
                  <a:srgbClr val="333333"/>
                </a:solidFill>
                <a:latin typeface="Verdana" panose="020B0604030504040204" pitchFamily="34" charset="0"/>
              </a:rPr>
              <a:t>P</a:t>
            </a:r>
            <a:r>
              <a:rPr lang="da-DK" sz="1800" b="0" i="0" u="none" strike="noStrike" baseline="0" dirty="0">
                <a:solidFill>
                  <a:srgbClr val="333333"/>
                </a:solidFill>
                <a:latin typeface="Verdana" panose="020B0604030504040204" pitchFamily="34" charset="0"/>
              </a:rPr>
              <a:t>2 + </a:t>
            </a:r>
            <a:r>
              <a:rPr lang="da-DK" sz="1800" b="0" i="1" u="none" strike="noStrike" baseline="0" dirty="0">
                <a:solidFill>
                  <a:srgbClr val="333333"/>
                </a:solidFill>
                <a:latin typeface="Verdana" panose="020B0604030504040204" pitchFamily="34" charset="0"/>
              </a:rPr>
              <a:t>k</a:t>
            </a:r>
            <a:r>
              <a:rPr lang="da-DK" sz="1800" b="0" i="0" u="none" strike="noStrike" baseline="0" dirty="0">
                <a:solidFill>
                  <a:srgbClr val="333333"/>
                </a:solidFill>
                <a:latin typeface="Verdana" panose="020B0604030504040204" pitchFamily="34" charset="0"/>
              </a:rPr>
              <a:t>33</a:t>
            </a:r>
            <a:r>
              <a:rPr lang="da-DK" sz="1800" b="0" i="1" u="none" strike="noStrike" baseline="0" dirty="0">
                <a:solidFill>
                  <a:srgbClr val="333333"/>
                </a:solidFill>
                <a:latin typeface="Verdana" panose="020B0604030504040204" pitchFamily="34" charset="0"/>
              </a:rPr>
              <a:t>P</a:t>
            </a:r>
            <a:r>
              <a:rPr lang="da-DK" sz="1800" b="0" i="0" u="none" strike="noStrike" baseline="0" dirty="0">
                <a:solidFill>
                  <a:srgbClr val="333333"/>
                </a:solidFill>
                <a:latin typeface="Verdana" panose="020B0604030504040204" pitchFamily="34" charset="0"/>
              </a:rPr>
              <a:t>3) mod 26</a:t>
            </a:r>
            <a:endParaRPr lang="en-US" sz="1800" dirty="0">
              <a:solidFill>
                <a:srgbClr val="333333"/>
              </a:solidFill>
              <a:latin typeface="Verdana" panose="020B0604030504040204" pitchFamily="34" charset="0"/>
            </a:endParaRPr>
          </a:p>
          <a:p>
            <a:pPr algn="l"/>
            <a:r>
              <a:rPr lang="en-US" sz="1800" b="0" i="0" u="none" strike="noStrike" baseline="0" dirty="0">
                <a:solidFill>
                  <a:srgbClr val="333333"/>
                </a:solidFill>
                <a:latin typeface="Verdana" panose="020B0604030504040204" pitchFamily="34" charset="0"/>
              </a:rPr>
              <a:t>This can be expressed in term of column vectors and matrices:</a:t>
            </a:r>
          </a:p>
          <a:p>
            <a:pPr algn="l"/>
            <a:endParaRPr lang="en-US" dirty="0"/>
          </a:p>
        </p:txBody>
      </p:sp>
      <p:pic>
        <p:nvPicPr>
          <p:cNvPr id="5" name="Picture 4">
            <a:extLst>
              <a:ext uri="{FF2B5EF4-FFF2-40B4-BE49-F238E27FC236}">
                <a16:creationId xmlns="" xmlns:a16="http://schemas.microsoft.com/office/drawing/2014/main" id="{005E1689-96FC-4BCF-80FD-5148F42EFEB2}"/>
              </a:ext>
            </a:extLst>
          </p:cNvPr>
          <p:cNvPicPr>
            <a:picLocks noChangeAspect="1"/>
          </p:cNvPicPr>
          <p:nvPr/>
        </p:nvPicPr>
        <p:blipFill>
          <a:blip r:embed="rId2"/>
          <a:stretch>
            <a:fillRect/>
          </a:stretch>
        </p:blipFill>
        <p:spPr>
          <a:xfrm>
            <a:off x="2362200" y="4902199"/>
            <a:ext cx="4932452" cy="1223963"/>
          </a:xfrm>
          <a:prstGeom prst="rect">
            <a:avLst/>
          </a:prstGeom>
        </p:spPr>
      </p:pic>
      <p:sp>
        <p:nvSpPr>
          <p:cNvPr id="7" name="TextBox 6">
            <a:extLst>
              <a:ext uri="{FF2B5EF4-FFF2-40B4-BE49-F238E27FC236}">
                <a16:creationId xmlns="" xmlns:a16="http://schemas.microsoft.com/office/drawing/2014/main" id="{E05F7F3E-74F9-4260-AE17-1ECA17A4B83F}"/>
              </a:ext>
            </a:extLst>
          </p:cNvPr>
          <p:cNvSpPr txBox="1"/>
          <p:nvPr/>
        </p:nvSpPr>
        <p:spPr>
          <a:xfrm>
            <a:off x="2971800" y="6334125"/>
            <a:ext cx="4572000" cy="369332"/>
          </a:xfrm>
          <a:prstGeom prst="rect">
            <a:avLst/>
          </a:prstGeom>
          <a:noFill/>
        </p:spPr>
        <p:txBody>
          <a:bodyPr wrap="square">
            <a:spAutoFit/>
          </a:bodyPr>
          <a:lstStyle/>
          <a:p>
            <a:r>
              <a:rPr lang="en-US" sz="1800" b="1" i="0" u="none" strike="noStrike" baseline="0" dirty="0">
                <a:solidFill>
                  <a:srgbClr val="333333"/>
                </a:solidFill>
                <a:latin typeface="Verdana" panose="020B0604030504040204" pitchFamily="34" charset="0"/>
              </a:rPr>
              <a:t>C </a:t>
            </a:r>
            <a:r>
              <a:rPr lang="en-US" sz="1800" b="0" i="0" u="none" strike="noStrike" baseline="0" dirty="0">
                <a:solidFill>
                  <a:srgbClr val="333333"/>
                </a:solidFill>
                <a:latin typeface="Verdana" panose="020B0604030504040204" pitchFamily="34" charset="0"/>
              </a:rPr>
              <a:t>= E(</a:t>
            </a:r>
            <a:r>
              <a:rPr lang="en-US" sz="1800" b="1" i="0" u="none" strike="noStrike" baseline="0" dirty="0">
                <a:solidFill>
                  <a:srgbClr val="333333"/>
                </a:solidFill>
                <a:latin typeface="Verdana" panose="020B0604030504040204" pitchFamily="34" charset="0"/>
              </a:rPr>
              <a:t>K, P</a:t>
            </a:r>
            <a:r>
              <a:rPr lang="en-US" sz="1800" b="0" i="0" u="none" strike="noStrike" baseline="0" dirty="0">
                <a:solidFill>
                  <a:srgbClr val="333333"/>
                </a:solidFill>
                <a:latin typeface="Verdana" panose="020B0604030504040204" pitchFamily="34" charset="0"/>
              </a:rPr>
              <a:t>) = </a:t>
            </a:r>
            <a:r>
              <a:rPr lang="en-US" sz="1800" b="1" i="0" u="none" strike="noStrike" baseline="0" dirty="0">
                <a:solidFill>
                  <a:srgbClr val="333333"/>
                </a:solidFill>
                <a:latin typeface="Verdana" panose="020B0604030504040204" pitchFamily="34" charset="0"/>
              </a:rPr>
              <a:t>KP </a:t>
            </a:r>
            <a:r>
              <a:rPr lang="en-US" sz="1800" b="0" i="0" u="none" strike="noStrike" baseline="0" dirty="0">
                <a:solidFill>
                  <a:srgbClr val="333333"/>
                </a:solidFill>
                <a:latin typeface="Verdana" panose="020B0604030504040204" pitchFamily="34" charset="0"/>
              </a:rPr>
              <a:t>mod 26</a:t>
            </a:r>
            <a:endParaRPr lang="en-US" dirty="0"/>
          </a:p>
        </p:txBody>
      </p:sp>
    </p:spTree>
    <p:extLst>
      <p:ext uri="{BB962C8B-B14F-4D97-AF65-F5344CB8AC3E}">
        <p14:creationId xmlns="" xmlns:p14="http://schemas.microsoft.com/office/powerpoint/2010/main" val="1150128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901B3A-7A04-40D6-BB86-0E6A44A76F22}"/>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47A86AB5-8F97-4A10-A694-B054EADC4CE6}"/>
              </a:ext>
            </a:extLst>
          </p:cNvPr>
          <p:cNvSpPr>
            <a:spLocks noGrp="1"/>
          </p:cNvSpPr>
          <p:nvPr>
            <p:ph idx="1"/>
          </p:nvPr>
        </p:nvSpPr>
        <p:spPr/>
        <p:txBody>
          <a:bodyPr/>
          <a:lstStyle/>
          <a:p>
            <a:r>
              <a:rPr lang="en-US" sz="1800" b="0" i="0" u="none" strike="noStrike" baseline="0" dirty="0">
                <a:solidFill>
                  <a:srgbClr val="333333"/>
                </a:solidFill>
                <a:latin typeface="Verdana" panose="020B0604030504040204" pitchFamily="34" charset="0"/>
              </a:rPr>
              <a:t>For example, consider the plaintext "</a:t>
            </a:r>
            <a:r>
              <a:rPr lang="en-US" sz="1800" b="0" i="0" u="none" strike="noStrike" baseline="0" dirty="0">
                <a:solidFill>
                  <a:srgbClr val="333333"/>
                </a:solidFill>
                <a:highlight>
                  <a:srgbClr val="FFFF00"/>
                </a:highlight>
                <a:latin typeface="Verdana" panose="020B0604030504040204" pitchFamily="34" charset="0"/>
              </a:rPr>
              <a:t>pay</a:t>
            </a:r>
            <a:r>
              <a:rPr lang="en-US" sz="1800" b="0" i="0" u="none" strike="noStrike" baseline="0" dirty="0">
                <a:solidFill>
                  <a:srgbClr val="333333"/>
                </a:solidFill>
                <a:latin typeface="Verdana" panose="020B0604030504040204" pitchFamily="34" charset="0"/>
              </a:rPr>
              <a:t>" and use the encryption key</a:t>
            </a:r>
          </a:p>
          <a:p>
            <a:endParaRPr lang="en-US" sz="1800" b="0" i="0" u="none" strike="noStrike" baseline="0" dirty="0">
              <a:solidFill>
                <a:srgbClr val="333333"/>
              </a:solidFill>
              <a:latin typeface="Verdana" panose="020B0604030504040204" pitchFamily="34" charset="0"/>
            </a:endParaRPr>
          </a:p>
          <a:p>
            <a:endParaRPr lang="en-US" sz="1800" dirty="0">
              <a:solidFill>
                <a:srgbClr val="333333"/>
              </a:solidFill>
              <a:latin typeface="Verdana" panose="020B0604030504040204" pitchFamily="34" charset="0"/>
            </a:endParaRPr>
          </a:p>
          <a:p>
            <a:endParaRPr lang="en-US" sz="1800" b="0" i="0" u="none" strike="noStrike" baseline="0" dirty="0">
              <a:solidFill>
                <a:srgbClr val="333333"/>
              </a:solidFill>
              <a:latin typeface="Verdana" panose="020B0604030504040204" pitchFamily="34" charset="0"/>
            </a:endParaRPr>
          </a:p>
          <a:p>
            <a:r>
              <a:rPr lang="en-US" sz="1800" b="0" i="0" u="none" strike="noStrike" baseline="0" dirty="0">
                <a:solidFill>
                  <a:srgbClr val="333333"/>
                </a:solidFill>
                <a:latin typeface="Verdana" panose="020B0604030504040204" pitchFamily="34" charset="0"/>
              </a:rPr>
              <a:t>The first three letters of the plaintext are represented by the vector</a:t>
            </a:r>
            <a:endParaRPr lang="en-US" dirty="0"/>
          </a:p>
        </p:txBody>
      </p:sp>
      <p:pic>
        <p:nvPicPr>
          <p:cNvPr id="5" name="Picture 4">
            <a:extLst>
              <a:ext uri="{FF2B5EF4-FFF2-40B4-BE49-F238E27FC236}">
                <a16:creationId xmlns="" xmlns:a16="http://schemas.microsoft.com/office/drawing/2014/main" id="{C95E40FC-B451-4A95-9F55-91BD11CD8EBA}"/>
              </a:ext>
            </a:extLst>
          </p:cNvPr>
          <p:cNvPicPr>
            <a:picLocks noChangeAspect="1"/>
          </p:cNvPicPr>
          <p:nvPr/>
        </p:nvPicPr>
        <p:blipFill>
          <a:blip r:embed="rId2"/>
          <a:stretch>
            <a:fillRect/>
          </a:stretch>
        </p:blipFill>
        <p:spPr>
          <a:xfrm>
            <a:off x="2362200" y="2362200"/>
            <a:ext cx="1517515" cy="676275"/>
          </a:xfrm>
          <a:prstGeom prst="rect">
            <a:avLst/>
          </a:prstGeom>
        </p:spPr>
      </p:pic>
      <p:pic>
        <p:nvPicPr>
          <p:cNvPr id="7" name="Picture 6">
            <a:extLst>
              <a:ext uri="{FF2B5EF4-FFF2-40B4-BE49-F238E27FC236}">
                <a16:creationId xmlns="" xmlns:a16="http://schemas.microsoft.com/office/drawing/2014/main" id="{184063D6-0AF9-4DA0-9FD9-1C8036EA1C93}"/>
              </a:ext>
            </a:extLst>
          </p:cNvPr>
          <p:cNvPicPr>
            <a:picLocks noChangeAspect="1"/>
          </p:cNvPicPr>
          <p:nvPr/>
        </p:nvPicPr>
        <p:blipFill>
          <a:blip r:embed="rId3"/>
          <a:stretch>
            <a:fillRect/>
          </a:stretch>
        </p:blipFill>
        <p:spPr>
          <a:xfrm>
            <a:off x="990599" y="4010818"/>
            <a:ext cx="7370051" cy="865981"/>
          </a:xfrm>
          <a:prstGeom prst="rect">
            <a:avLst/>
          </a:prstGeom>
        </p:spPr>
      </p:pic>
      <p:sp>
        <p:nvSpPr>
          <p:cNvPr id="9" name="TextBox 8">
            <a:extLst>
              <a:ext uri="{FF2B5EF4-FFF2-40B4-BE49-F238E27FC236}">
                <a16:creationId xmlns="" xmlns:a16="http://schemas.microsoft.com/office/drawing/2014/main" id="{AB63828E-4647-4CCE-BB69-952387D9B0CB}"/>
              </a:ext>
            </a:extLst>
          </p:cNvPr>
          <p:cNvSpPr txBox="1"/>
          <p:nvPr/>
        </p:nvSpPr>
        <p:spPr>
          <a:xfrm>
            <a:off x="1524000" y="5316815"/>
            <a:ext cx="5797685" cy="369332"/>
          </a:xfrm>
          <a:prstGeom prst="rect">
            <a:avLst/>
          </a:prstGeom>
          <a:noFill/>
        </p:spPr>
        <p:txBody>
          <a:bodyPr wrap="square">
            <a:spAutoFit/>
          </a:bodyPr>
          <a:lstStyle/>
          <a:p>
            <a:r>
              <a:rPr lang="en-US" sz="1800" b="0" i="0" u="none" strike="noStrike" baseline="0" dirty="0">
                <a:solidFill>
                  <a:srgbClr val="333333"/>
                </a:solidFill>
                <a:latin typeface="Verdana" panose="020B0604030504040204" pitchFamily="34" charset="0"/>
              </a:rPr>
              <a:t>the ciphertext for the entire plaintext is </a:t>
            </a:r>
            <a:r>
              <a:rPr lang="en-US" sz="1800" b="0" i="0" u="none" strike="noStrike" baseline="0" dirty="0">
                <a:solidFill>
                  <a:srgbClr val="333333"/>
                </a:solidFill>
                <a:highlight>
                  <a:srgbClr val="FFFF00"/>
                </a:highlight>
                <a:latin typeface="Verdana" panose="020B0604030504040204" pitchFamily="34" charset="0"/>
              </a:rPr>
              <a:t>LNS</a:t>
            </a:r>
            <a:endParaRPr lang="en-US" dirty="0">
              <a:highlight>
                <a:srgbClr val="FFFF00"/>
              </a:highlight>
            </a:endParaRPr>
          </a:p>
        </p:txBody>
      </p:sp>
    </p:spTree>
    <p:extLst>
      <p:ext uri="{BB962C8B-B14F-4D97-AF65-F5344CB8AC3E}">
        <p14:creationId xmlns="" xmlns:p14="http://schemas.microsoft.com/office/powerpoint/2010/main" val="3251287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FB80EE-0672-4E5C-9115-3B71F313EA11}"/>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12D866B5-B3C2-4D81-B2E5-3C2A1BA4A786}"/>
              </a:ext>
            </a:extLst>
          </p:cNvPr>
          <p:cNvSpPr>
            <a:spLocks noGrp="1"/>
          </p:cNvSpPr>
          <p:nvPr>
            <p:ph idx="1"/>
          </p:nvPr>
        </p:nvSpPr>
        <p:spPr/>
        <p:txBody>
          <a:bodyPr/>
          <a:lstStyle/>
          <a:p>
            <a:r>
              <a:rPr lang="en-US" dirty="0"/>
              <a:t>Decryption</a:t>
            </a:r>
          </a:p>
          <a:p>
            <a:endParaRPr lang="en-US" dirty="0"/>
          </a:p>
        </p:txBody>
      </p:sp>
      <p:pic>
        <p:nvPicPr>
          <p:cNvPr id="5" name="Picture 4">
            <a:extLst>
              <a:ext uri="{FF2B5EF4-FFF2-40B4-BE49-F238E27FC236}">
                <a16:creationId xmlns="" xmlns:a16="http://schemas.microsoft.com/office/drawing/2014/main" id="{45DED2B9-0A49-4166-B1B5-A7B116FA9F24}"/>
              </a:ext>
            </a:extLst>
          </p:cNvPr>
          <p:cNvPicPr>
            <a:picLocks noChangeAspect="1"/>
          </p:cNvPicPr>
          <p:nvPr/>
        </p:nvPicPr>
        <p:blipFill>
          <a:blip r:embed="rId2"/>
          <a:stretch>
            <a:fillRect/>
          </a:stretch>
        </p:blipFill>
        <p:spPr>
          <a:xfrm>
            <a:off x="1447800" y="2209800"/>
            <a:ext cx="4246249" cy="533400"/>
          </a:xfrm>
          <a:prstGeom prst="rect">
            <a:avLst/>
          </a:prstGeom>
        </p:spPr>
      </p:pic>
      <p:pic>
        <p:nvPicPr>
          <p:cNvPr id="7" name="Picture 6">
            <a:extLst>
              <a:ext uri="{FF2B5EF4-FFF2-40B4-BE49-F238E27FC236}">
                <a16:creationId xmlns="" xmlns:a16="http://schemas.microsoft.com/office/drawing/2014/main" id="{C1ADE624-7A4D-4788-B2D7-F43166DC3775}"/>
              </a:ext>
            </a:extLst>
          </p:cNvPr>
          <p:cNvPicPr>
            <a:picLocks noChangeAspect="1"/>
          </p:cNvPicPr>
          <p:nvPr/>
        </p:nvPicPr>
        <p:blipFill>
          <a:blip r:embed="rId3"/>
          <a:stretch>
            <a:fillRect/>
          </a:stretch>
        </p:blipFill>
        <p:spPr>
          <a:xfrm>
            <a:off x="609600" y="2667000"/>
            <a:ext cx="3579779" cy="1638300"/>
          </a:xfrm>
          <a:prstGeom prst="rect">
            <a:avLst/>
          </a:prstGeom>
        </p:spPr>
      </p:pic>
      <p:pic>
        <p:nvPicPr>
          <p:cNvPr id="9" name="Picture 8">
            <a:extLst>
              <a:ext uri="{FF2B5EF4-FFF2-40B4-BE49-F238E27FC236}">
                <a16:creationId xmlns="" xmlns:a16="http://schemas.microsoft.com/office/drawing/2014/main" id="{ACAC00EA-055E-4A45-8D4C-422585AEA0AC}"/>
              </a:ext>
            </a:extLst>
          </p:cNvPr>
          <p:cNvPicPr>
            <a:picLocks noChangeAspect="1"/>
          </p:cNvPicPr>
          <p:nvPr/>
        </p:nvPicPr>
        <p:blipFill>
          <a:blip r:embed="rId4"/>
          <a:stretch>
            <a:fillRect/>
          </a:stretch>
        </p:blipFill>
        <p:spPr>
          <a:xfrm>
            <a:off x="3729808" y="4687045"/>
            <a:ext cx="739302" cy="1333500"/>
          </a:xfrm>
          <a:prstGeom prst="rect">
            <a:avLst/>
          </a:prstGeom>
        </p:spPr>
      </p:pic>
      <p:pic>
        <p:nvPicPr>
          <p:cNvPr id="11" name="Picture 10">
            <a:extLst>
              <a:ext uri="{FF2B5EF4-FFF2-40B4-BE49-F238E27FC236}">
                <a16:creationId xmlns="" xmlns:a16="http://schemas.microsoft.com/office/drawing/2014/main" id="{72FB694C-3CB8-4181-BEE5-8AEDEB692337}"/>
              </a:ext>
            </a:extLst>
          </p:cNvPr>
          <p:cNvPicPr>
            <a:picLocks noChangeAspect="1"/>
          </p:cNvPicPr>
          <p:nvPr/>
        </p:nvPicPr>
        <p:blipFill>
          <a:blip r:embed="rId5"/>
          <a:stretch>
            <a:fillRect/>
          </a:stretch>
        </p:blipFill>
        <p:spPr>
          <a:xfrm>
            <a:off x="4579177" y="5010895"/>
            <a:ext cx="894945" cy="342900"/>
          </a:xfrm>
          <a:prstGeom prst="rect">
            <a:avLst/>
          </a:prstGeom>
        </p:spPr>
      </p:pic>
      <p:pic>
        <p:nvPicPr>
          <p:cNvPr id="13" name="Picture 12">
            <a:extLst>
              <a:ext uri="{FF2B5EF4-FFF2-40B4-BE49-F238E27FC236}">
                <a16:creationId xmlns="" xmlns:a16="http://schemas.microsoft.com/office/drawing/2014/main" id="{D01D7E1E-4EAB-4AA4-8012-A35D4B65EA0C}"/>
              </a:ext>
            </a:extLst>
          </p:cNvPr>
          <p:cNvPicPr>
            <a:picLocks noChangeAspect="1"/>
          </p:cNvPicPr>
          <p:nvPr/>
        </p:nvPicPr>
        <p:blipFill>
          <a:blip r:embed="rId6"/>
          <a:stretch>
            <a:fillRect/>
          </a:stretch>
        </p:blipFill>
        <p:spPr>
          <a:xfrm>
            <a:off x="668434" y="4837642"/>
            <a:ext cx="824521" cy="648758"/>
          </a:xfrm>
          <a:prstGeom prst="rect">
            <a:avLst/>
          </a:prstGeom>
        </p:spPr>
      </p:pic>
      <p:pic>
        <p:nvPicPr>
          <p:cNvPr id="15" name="Picture 14">
            <a:extLst>
              <a:ext uri="{FF2B5EF4-FFF2-40B4-BE49-F238E27FC236}">
                <a16:creationId xmlns="" xmlns:a16="http://schemas.microsoft.com/office/drawing/2014/main" id="{47F31C68-EB3F-4FF9-BBCE-EDC38CA0DC44}"/>
              </a:ext>
            </a:extLst>
          </p:cNvPr>
          <p:cNvPicPr>
            <a:picLocks noChangeAspect="1"/>
          </p:cNvPicPr>
          <p:nvPr/>
        </p:nvPicPr>
        <p:blipFill>
          <a:blip r:embed="rId7"/>
          <a:stretch>
            <a:fillRect/>
          </a:stretch>
        </p:blipFill>
        <p:spPr>
          <a:xfrm>
            <a:off x="1600200" y="4695953"/>
            <a:ext cx="1996963" cy="1140627"/>
          </a:xfrm>
          <a:prstGeom prst="rect">
            <a:avLst/>
          </a:prstGeom>
        </p:spPr>
      </p:pic>
      <p:pic>
        <p:nvPicPr>
          <p:cNvPr id="17" name="Picture 16">
            <a:extLst>
              <a:ext uri="{FF2B5EF4-FFF2-40B4-BE49-F238E27FC236}">
                <a16:creationId xmlns="" xmlns:a16="http://schemas.microsoft.com/office/drawing/2014/main" id="{ABD1F6A2-2EFC-4505-ADBF-01F9A7A69916}"/>
              </a:ext>
            </a:extLst>
          </p:cNvPr>
          <p:cNvPicPr>
            <a:picLocks noChangeAspect="1"/>
          </p:cNvPicPr>
          <p:nvPr/>
        </p:nvPicPr>
        <p:blipFill>
          <a:blip r:embed="rId8"/>
          <a:stretch>
            <a:fillRect/>
          </a:stretch>
        </p:blipFill>
        <p:spPr>
          <a:xfrm>
            <a:off x="5764163" y="5085291"/>
            <a:ext cx="311285" cy="361950"/>
          </a:xfrm>
          <a:prstGeom prst="rect">
            <a:avLst/>
          </a:prstGeom>
        </p:spPr>
      </p:pic>
      <p:pic>
        <p:nvPicPr>
          <p:cNvPr id="19" name="Picture 18">
            <a:extLst>
              <a:ext uri="{FF2B5EF4-FFF2-40B4-BE49-F238E27FC236}">
                <a16:creationId xmlns="" xmlns:a16="http://schemas.microsoft.com/office/drawing/2014/main" id="{AF89114C-68F0-41EF-ACE5-7871FD29EDE1}"/>
              </a:ext>
            </a:extLst>
          </p:cNvPr>
          <p:cNvPicPr>
            <a:picLocks noChangeAspect="1"/>
          </p:cNvPicPr>
          <p:nvPr/>
        </p:nvPicPr>
        <p:blipFill>
          <a:blip r:embed="rId9"/>
          <a:stretch>
            <a:fillRect/>
          </a:stretch>
        </p:blipFill>
        <p:spPr>
          <a:xfrm>
            <a:off x="6418979" y="4599516"/>
            <a:ext cx="661481" cy="1333500"/>
          </a:xfrm>
          <a:prstGeom prst="rect">
            <a:avLst/>
          </a:prstGeom>
        </p:spPr>
      </p:pic>
    </p:spTree>
    <p:extLst>
      <p:ext uri="{BB962C8B-B14F-4D97-AF65-F5344CB8AC3E}">
        <p14:creationId xmlns="" xmlns:p14="http://schemas.microsoft.com/office/powerpoint/2010/main" val="346963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Yours view on </a:t>
            </a:r>
            <a:r>
              <a:rPr lang="en-US" b="1" dirty="0"/>
              <a:t>Security in Computing </a:t>
            </a:r>
            <a:r>
              <a:rPr lang="en-US" dirty="0"/>
              <a:t>and</a:t>
            </a:r>
            <a:r>
              <a:rPr lang="en-US" b="1" dirty="0"/>
              <a:t> </a:t>
            </a:r>
            <a:r>
              <a:rPr lang="en-US" b="1" dirty="0" err="1"/>
              <a:t>Cyptography</a:t>
            </a:r>
            <a:r>
              <a:rPr lang="en-US" b="1" dirty="0"/>
              <a:t> &amp; Network Security</a:t>
            </a:r>
          </a:p>
        </p:txBody>
      </p:sp>
      <p:sp>
        <p:nvSpPr>
          <p:cNvPr id="4" name="TextBox 3"/>
          <p:cNvSpPr txBox="1"/>
          <p:nvPr/>
        </p:nvSpPr>
        <p:spPr>
          <a:xfrm>
            <a:off x="2133600" y="3657600"/>
            <a:ext cx="4510850" cy="369332"/>
          </a:xfrm>
          <a:prstGeom prst="rect">
            <a:avLst/>
          </a:prstGeom>
          <a:noFill/>
        </p:spPr>
        <p:txBody>
          <a:bodyPr wrap="none" rtlCol="0">
            <a:spAutoFit/>
          </a:bodyPr>
          <a:lstStyle/>
          <a:p>
            <a:r>
              <a:rPr lang="en-US" dirty="0"/>
              <a:t>Example: Reason for most of the cyber attacks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1E7674-79B6-443C-9920-750521DDA8A1}"/>
              </a:ext>
            </a:extLst>
          </p:cNvPr>
          <p:cNvSpPr>
            <a:spLocks noGrp="1"/>
          </p:cNvSpPr>
          <p:nvPr>
            <p:ph type="title"/>
          </p:nvPr>
        </p:nvSpPr>
        <p:spPr/>
        <p:txBody>
          <a:bodyPr>
            <a:normAutofit/>
          </a:bodyPr>
          <a:lstStyle/>
          <a:p>
            <a:r>
              <a:rPr lang="en-US" dirty="0"/>
              <a:t>Polyalphabetic Ciphers</a:t>
            </a:r>
            <a:br>
              <a:rPr lang="en-US" dirty="0"/>
            </a:br>
            <a:r>
              <a:rPr lang="en-US" sz="1800" b="1" i="0" u="none" strike="noStrike" baseline="0" dirty="0" err="1">
                <a:latin typeface="Verdana" panose="020B0604030504040204" pitchFamily="34" charset="0"/>
              </a:rPr>
              <a:t>Vigenère</a:t>
            </a:r>
            <a:r>
              <a:rPr lang="en-US" sz="1800" b="1" i="0" u="none" strike="noStrike" baseline="0" dirty="0">
                <a:latin typeface="Verdana" panose="020B0604030504040204" pitchFamily="34" charset="0"/>
              </a:rPr>
              <a:t> Cipher</a:t>
            </a:r>
            <a:endParaRPr lang="en-US" dirty="0"/>
          </a:p>
        </p:txBody>
      </p:sp>
      <p:pic>
        <p:nvPicPr>
          <p:cNvPr id="5" name="Content Placeholder 4">
            <a:extLst>
              <a:ext uri="{FF2B5EF4-FFF2-40B4-BE49-F238E27FC236}">
                <a16:creationId xmlns="" xmlns:a16="http://schemas.microsoft.com/office/drawing/2014/main" id="{C0B5DE16-8B76-476A-B454-78264B8E47CB}"/>
              </a:ext>
            </a:extLst>
          </p:cNvPr>
          <p:cNvPicPr>
            <a:picLocks noGrp="1" noChangeAspect="1"/>
          </p:cNvPicPr>
          <p:nvPr>
            <p:ph idx="1"/>
          </p:nvPr>
        </p:nvPicPr>
        <p:blipFill>
          <a:blip r:embed="rId2"/>
          <a:stretch>
            <a:fillRect/>
          </a:stretch>
        </p:blipFill>
        <p:spPr>
          <a:xfrm>
            <a:off x="1295400" y="1417637"/>
            <a:ext cx="7162800" cy="4797285"/>
          </a:xfrm>
        </p:spPr>
      </p:pic>
      <p:sp>
        <p:nvSpPr>
          <p:cNvPr id="6" name="TextBox 5">
            <a:extLst>
              <a:ext uri="{FF2B5EF4-FFF2-40B4-BE49-F238E27FC236}">
                <a16:creationId xmlns="" xmlns:a16="http://schemas.microsoft.com/office/drawing/2014/main" id="{8EF3E4BE-91E0-4C2E-BF6B-1CBBDC77674F}"/>
              </a:ext>
            </a:extLst>
          </p:cNvPr>
          <p:cNvSpPr txBox="1"/>
          <p:nvPr/>
        </p:nvSpPr>
        <p:spPr>
          <a:xfrm>
            <a:off x="1600200" y="6477000"/>
            <a:ext cx="1996829" cy="646331"/>
          </a:xfrm>
          <a:prstGeom prst="rect">
            <a:avLst/>
          </a:prstGeom>
          <a:noFill/>
        </p:spPr>
        <p:txBody>
          <a:bodyPr wrap="none" rtlCol="0">
            <a:spAutoFit/>
          </a:bodyPr>
          <a:lstStyle/>
          <a:p>
            <a:r>
              <a:rPr lang="en-US" dirty="0"/>
              <a:t>Plain Text = I  n  d  </a:t>
            </a:r>
            <a:r>
              <a:rPr lang="en-US" dirty="0" err="1"/>
              <a:t>i</a:t>
            </a:r>
            <a:endParaRPr lang="en-US" dirty="0"/>
          </a:p>
          <a:p>
            <a:r>
              <a:rPr lang="en-US" dirty="0"/>
              <a:t>Key           = c  a  r  d</a:t>
            </a:r>
          </a:p>
        </p:txBody>
      </p:sp>
      <p:sp>
        <p:nvSpPr>
          <p:cNvPr id="7" name="TextBox 6">
            <a:extLst>
              <a:ext uri="{FF2B5EF4-FFF2-40B4-BE49-F238E27FC236}">
                <a16:creationId xmlns="" xmlns:a16="http://schemas.microsoft.com/office/drawing/2014/main" id="{C67464CA-0A2E-4DF1-B734-AC7137601405}"/>
              </a:ext>
            </a:extLst>
          </p:cNvPr>
          <p:cNvSpPr txBox="1"/>
          <p:nvPr/>
        </p:nvSpPr>
        <p:spPr>
          <a:xfrm>
            <a:off x="4303555" y="6467651"/>
            <a:ext cx="2067361" cy="369332"/>
          </a:xfrm>
          <a:prstGeom prst="rect">
            <a:avLst/>
          </a:prstGeom>
          <a:noFill/>
        </p:spPr>
        <p:txBody>
          <a:bodyPr wrap="none" rtlCol="0">
            <a:spAutoFit/>
          </a:bodyPr>
          <a:lstStyle/>
          <a:p>
            <a:r>
              <a:rPr lang="en-US" dirty="0"/>
              <a:t>Cipher Text = k n u l </a:t>
            </a:r>
          </a:p>
        </p:txBody>
      </p:sp>
    </p:spTree>
    <p:extLst>
      <p:ext uri="{BB962C8B-B14F-4D97-AF65-F5344CB8AC3E}">
        <p14:creationId xmlns="" xmlns:p14="http://schemas.microsoft.com/office/powerpoint/2010/main" val="3737291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D70678-333A-49F8-AC8F-3D4DE2AD34C2}"/>
              </a:ext>
            </a:extLst>
          </p:cNvPr>
          <p:cNvSpPr>
            <a:spLocks noGrp="1"/>
          </p:cNvSpPr>
          <p:nvPr>
            <p:ph type="title"/>
          </p:nvPr>
        </p:nvSpPr>
        <p:spPr/>
        <p:txBody>
          <a:bodyPr/>
          <a:lstStyle/>
          <a:p>
            <a:r>
              <a:rPr lang="en-US" dirty="0"/>
              <a:t>One-Time Pad</a:t>
            </a:r>
          </a:p>
        </p:txBody>
      </p:sp>
      <p:pic>
        <p:nvPicPr>
          <p:cNvPr id="5" name="Content Placeholder 4">
            <a:extLst>
              <a:ext uri="{FF2B5EF4-FFF2-40B4-BE49-F238E27FC236}">
                <a16:creationId xmlns="" xmlns:a16="http://schemas.microsoft.com/office/drawing/2014/main" id="{362DC43D-CAAF-4138-A429-B9447B905B7D}"/>
              </a:ext>
            </a:extLst>
          </p:cNvPr>
          <p:cNvPicPr>
            <a:picLocks noGrp="1" noChangeAspect="1"/>
          </p:cNvPicPr>
          <p:nvPr>
            <p:ph idx="1"/>
          </p:nvPr>
        </p:nvPicPr>
        <p:blipFill>
          <a:blip r:embed="rId2"/>
          <a:stretch>
            <a:fillRect/>
          </a:stretch>
        </p:blipFill>
        <p:spPr>
          <a:xfrm>
            <a:off x="1070041" y="4191000"/>
            <a:ext cx="7003915" cy="1838325"/>
          </a:xfrm>
        </p:spPr>
      </p:pic>
      <p:sp>
        <p:nvSpPr>
          <p:cNvPr id="7" name="TextBox 6">
            <a:extLst>
              <a:ext uri="{FF2B5EF4-FFF2-40B4-BE49-F238E27FC236}">
                <a16:creationId xmlns="" xmlns:a16="http://schemas.microsoft.com/office/drawing/2014/main" id="{C3820DB5-1FB7-4790-9D2E-EDE2B284052A}"/>
              </a:ext>
            </a:extLst>
          </p:cNvPr>
          <p:cNvSpPr txBox="1"/>
          <p:nvPr/>
        </p:nvSpPr>
        <p:spPr>
          <a:xfrm>
            <a:off x="647699" y="1676400"/>
            <a:ext cx="7848600" cy="2031325"/>
          </a:xfrm>
          <a:prstGeom prst="rect">
            <a:avLst/>
          </a:prstGeom>
          <a:noFill/>
        </p:spPr>
        <p:txBody>
          <a:bodyPr wrap="square">
            <a:spAutoFit/>
          </a:bodyPr>
          <a:lstStyle/>
          <a:p>
            <a:pPr marL="285750" indent="-285750" algn="l">
              <a:buFont typeface="Arial" panose="020B0604020202020204" pitchFamily="34" charset="0"/>
              <a:buChar char="•"/>
            </a:pPr>
            <a:r>
              <a:rPr lang="en-US" sz="1800" b="0" i="0" u="none" strike="noStrike" baseline="0" dirty="0">
                <a:solidFill>
                  <a:srgbClr val="333333"/>
                </a:solidFill>
                <a:latin typeface="Verdana" panose="020B0604030504040204" pitchFamily="34" charset="0"/>
              </a:rPr>
              <a:t>Each new message requires a new key of the same length as the new message. Such a scheme, known as a </a:t>
            </a:r>
            <a:r>
              <a:rPr lang="en-US" sz="1800" b="1" i="0" u="none" strike="noStrike" baseline="0" dirty="0">
                <a:solidFill>
                  <a:srgbClr val="333333"/>
                </a:solidFill>
                <a:latin typeface="Verdana" panose="020B0604030504040204" pitchFamily="34" charset="0"/>
              </a:rPr>
              <a:t>one-time pad</a:t>
            </a:r>
            <a:r>
              <a:rPr lang="en-US" sz="1800" b="0" i="0" u="none" strike="noStrike" baseline="0" dirty="0">
                <a:solidFill>
                  <a:srgbClr val="333333"/>
                </a:solidFill>
                <a:latin typeface="Verdana" panose="020B0604030504040204" pitchFamily="34" charset="0"/>
              </a:rPr>
              <a:t>, is unbreakable. </a:t>
            </a:r>
          </a:p>
          <a:p>
            <a:pPr marL="285750" indent="-285750" algn="l">
              <a:buFont typeface="Arial" panose="020B0604020202020204" pitchFamily="34" charset="0"/>
              <a:buChar char="•"/>
            </a:pPr>
            <a:r>
              <a:rPr lang="en-US" sz="1800" b="0" i="0" u="none" strike="noStrike" baseline="0" dirty="0">
                <a:solidFill>
                  <a:srgbClr val="333333"/>
                </a:solidFill>
                <a:latin typeface="Verdana" panose="020B0604030504040204" pitchFamily="34" charset="0"/>
              </a:rPr>
              <a:t>It produces random output that bears no statistical relationship to the plaintext. </a:t>
            </a:r>
          </a:p>
          <a:p>
            <a:pPr marL="285750" indent="-285750" algn="l">
              <a:buFont typeface="Arial" panose="020B0604020202020204" pitchFamily="34" charset="0"/>
              <a:buChar char="•"/>
            </a:pPr>
            <a:r>
              <a:rPr lang="en-US" sz="1800" b="0" i="0" u="none" strike="noStrike" baseline="0" dirty="0">
                <a:solidFill>
                  <a:srgbClr val="333333"/>
                </a:solidFill>
                <a:latin typeface="Verdana" panose="020B0604030504040204" pitchFamily="34" charset="0"/>
              </a:rPr>
              <a:t>Because the ciphertext contains no information whatsoever about the plaintext, there is simply no way to break the code.</a:t>
            </a:r>
            <a:endParaRPr lang="en-US" dirty="0"/>
          </a:p>
        </p:txBody>
      </p:sp>
    </p:spTree>
    <p:extLst>
      <p:ext uri="{BB962C8B-B14F-4D97-AF65-F5344CB8AC3E}">
        <p14:creationId xmlns="" xmlns:p14="http://schemas.microsoft.com/office/powerpoint/2010/main" val="2795221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Cipher </a:t>
            </a:r>
            <a:r>
              <a:rPr lang="en-US" dirty="0" err="1" smtClean="0"/>
              <a:t>vs</a:t>
            </a:r>
            <a:r>
              <a:rPr lang="en-US" dirty="0" smtClean="0"/>
              <a:t> Stream Cipher</a:t>
            </a:r>
            <a:endParaRPr lang="en-US" dirty="0"/>
          </a:p>
        </p:txBody>
      </p:sp>
      <p:sp>
        <p:nvSpPr>
          <p:cNvPr id="3" name="Content Placeholder 2"/>
          <p:cNvSpPr>
            <a:spLocks noGrp="1"/>
          </p:cNvSpPr>
          <p:nvPr>
            <p:ph idx="1"/>
          </p:nvPr>
        </p:nvSpPr>
        <p:spPr/>
        <p:txBody>
          <a:bodyPr/>
          <a:lstStyle/>
          <a:p>
            <a:pPr algn="just"/>
            <a:r>
              <a:rPr lang="en-US" b="1" dirty="0" smtClean="0">
                <a:solidFill>
                  <a:srgbClr val="00B0F0"/>
                </a:solidFill>
              </a:rPr>
              <a:t>Stream Cipher </a:t>
            </a:r>
            <a:r>
              <a:rPr lang="en-US" dirty="0" smtClean="0"/>
              <a:t>Converts the plain text into </a:t>
            </a:r>
            <a:r>
              <a:rPr lang="en-US" b="1" dirty="0" smtClean="0"/>
              <a:t>cipher</a:t>
            </a:r>
            <a:r>
              <a:rPr lang="en-US" dirty="0" smtClean="0"/>
              <a:t> text by taking 1 byte of plain text at a time. Example: </a:t>
            </a:r>
            <a:r>
              <a:rPr lang="en-US" dirty="0" err="1" smtClean="0"/>
              <a:t>Caeser</a:t>
            </a:r>
            <a:r>
              <a:rPr lang="en-US" dirty="0" smtClean="0"/>
              <a:t> cipher, Mono-alphabetical cipher</a:t>
            </a:r>
          </a:p>
          <a:p>
            <a:pPr algn="just"/>
            <a:r>
              <a:rPr lang="en-US" b="1" dirty="0" smtClean="0">
                <a:solidFill>
                  <a:srgbClr val="00B050"/>
                </a:solidFill>
              </a:rPr>
              <a:t>Block Cipher </a:t>
            </a:r>
            <a:r>
              <a:rPr lang="en-US" dirty="0" smtClean="0"/>
              <a:t>Converts the plain text into </a:t>
            </a:r>
            <a:r>
              <a:rPr lang="en-US" b="1" dirty="0" smtClean="0"/>
              <a:t>cipher</a:t>
            </a:r>
            <a:r>
              <a:rPr lang="en-US" dirty="0" smtClean="0"/>
              <a:t> text by taking plain text's </a:t>
            </a:r>
            <a:r>
              <a:rPr lang="en-US" b="1" dirty="0" smtClean="0"/>
              <a:t>block</a:t>
            </a:r>
            <a:r>
              <a:rPr lang="en-US" dirty="0" smtClean="0"/>
              <a:t> at a time. Example DES, AES</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Data Encryption Standard</a:t>
            </a:r>
            <a:endParaRPr lang="en-US" dirty="0"/>
          </a:p>
        </p:txBody>
      </p:sp>
      <p:sp>
        <p:nvSpPr>
          <p:cNvPr id="3" name="Content Placeholder 2"/>
          <p:cNvSpPr>
            <a:spLocks noGrp="1"/>
          </p:cNvSpPr>
          <p:nvPr>
            <p:ph idx="1"/>
          </p:nvPr>
        </p:nvSpPr>
        <p:spPr/>
        <p:txBody>
          <a:bodyPr>
            <a:normAutofit lnSpcReduction="10000"/>
          </a:bodyPr>
          <a:lstStyle/>
          <a:p>
            <a:r>
              <a:rPr lang="en-US" dirty="0" smtClean="0"/>
              <a:t>The most widely used encryption scheme is based on the Data Encryption Standard (DES) adopted in 1977 by the National Bureau of Standards.</a:t>
            </a:r>
          </a:p>
          <a:p>
            <a:r>
              <a:rPr lang="en-US" dirty="0" smtClean="0"/>
              <a:t>For DES, data are encrypted in 64-bit blocks using a 56-bit key. The algorithm transforms 64-bit input in a series of steps into a 64-bit output. The same </a:t>
            </a:r>
            <a:r>
              <a:rPr lang="en-US" dirty="0" err="1" smtClean="0"/>
              <a:t>steps,with</a:t>
            </a:r>
            <a:r>
              <a:rPr lang="en-US" dirty="0" smtClean="0"/>
              <a:t> the same key, are used to reverse the encryption.</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In the late 1960s, IBM set up a research project in computer cryptography led by Horst </a:t>
            </a:r>
            <a:r>
              <a:rPr lang="en-US" dirty="0" err="1" smtClean="0"/>
              <a:t>Feistel</a:t>
            </a:r>
            <a:r>
              <a:rPr lang="en-US" dirty="0" smtClean="0"/>
              <a:t>.</a:t>
            </a:r>
          </a:p>
          <a:p>
            <a:r>
              <a:rPr lang="en-US" dirty="0" smtClean="0"/>
              <a:t>project concluded in 1971 with the development of an algorithm with the designation LUCIFER</a:t>
            </a:r>
          </a:p>
          <a:p>
            <a:r>
              <a:rPr lang="en-US" dirty="0" smtClean="0"/>
              <a:t>sold to Lloyd's of London for use in a cash-dispensing system, also developed by IBM</a:t>
            </a:r>
          </a:p>
          <a:p>
            <a:r>
              <a:rPr lang="en-US" dirty="0" smtClean="0"/>
              <a:t>LUCIFER is a </a:t>
            </a:r>
            <a:r>
              <a:rPr lang="en-US" dirty="0" err="1" smtClean="0"/>
              <a:t>Feistel</a:t>
            </a:r>
            <a:r>
              <a:rPr lang="en-US" dirty="0" smtClean="0"/>
              <a:t> block cipher that operates on blocks of 64 bits, using a key size of 128 bits</a:t>
            </a:r>
          </a:p>
          <a:p>
            <a:r>
              <a:rPr lang="en-US" dirty="0" smtClean="0"/>
              <a:t>Because of the promising results produced by the LUCIFER project, IBM develop a marketable commercial encryption product that ideally could be implemented on a single chip</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t>The effort was headed by </a:t>
            </a:r>
            <a:r>
              <a:rPr lang="en-US" dirty="0" smtClean="0">
                <a:solidFill>
                  <a:srgbClr val="00B050"/>
                </a:solidFill>
              </a:rPr>
              <a:t>Walter Tuchman and Carl Meyer</a:t>
            </a:r>
            <a:r>
              <a:rPr lang="en-US" dirty="0" smtClean="0"/>
              <a:t>, and it involved not only IBM researchers but also outside consultants and technical advice from NSA</a:t>
            </a:r>
          </a:p>
          <a:p>
            <a:r>
              <a:rPr lang="en-US" dirty="0" smtClean="0"/>
              <a:t>The outcome of this effort was a refined version of LUCIFER that was more resistant to cryptanalysis but that had a reduced key size of 56 bits, to fit on a single chip.</a:t>
            </a:r>
          </a:p>
          <a:p>
            <a:r>
              <a:rPr lang="en-US" dirty="0" smtClean="0"/>
              <a:t>In 1973, the National Bureau of Standards (NBS) issued a request for proposals for a national cipher standard. </a:t>
            </a:r>
          </a:p>
          <a:p>
            <a:r>
              <a:rPr lang="en-US" dirty="0" smtClean="0"/>
              <a:t>IBM submitted the results of its Tuchman-Meyer project. This was by far the best algorithm proposed and was adopted in 1977 as the Data Encryption Standard</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fontScale="90000"/>
          </a:bodyPr>
          <a:lstStyle/>
          <a:p>
            <a:r>
              <a:rPr lang="en-US" b="1" dirty="0" smtClean="0"/>
              <a:t>DES Encryption</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1676400" y="609600"/>
            <a:ext cx="6172200" cy="601980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533400"/>
          </a:xfrm>
        </p:spPr>
        <p:txBody>
          <a:bodyPr>
            <a:normAutofit fontScale="90000"/>
          </a:bodyPr>
          <a:lstStyle/>
          <a:p>
            <a:r>
              <a:rPr lang="en-US" b="1" dirty="0" smtClean="0"/>
              <a:t>Initial Permutation</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5180400" y="1143001"/>
            <a:ext cx="3734999" cy="3809999"/>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28600" y="1981200"/>
            <a:ext cx="4737253" cy="13716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228599" y="3276600"/>
            <a:ext cx="4682435" cy="1981200"/>
          </a:xfrm>
          <a:prstGeom prst="rect">
            <a:avLst/>
          </a:prstGeom>
          <a:noFill/>
          <a:ln w="9525">
            <a:noFill/>
            <a:miter lim="800000"/>
            <a:headEnd/>
            <a:tailEnd/>
          </a:ln>
          <a:effectLst/>
        </p:spPr>
      </p:pic>
      <p:sp>
        <p:nvSpPr>
          <p:cNvPr id="7" name="TextBox 6"/>
          <p:cNvSpPr txBox="1"/>
          <p:nvPr/>
        </p:nvSpPr>
        <p:spPr>
          <a:xfrm>
            <a:off x="1447800" y="1143000"/>
            <a:ext cx="1447800" cy="523220"/>
          </a:xfrm>
          <a:prstGeom prst="rect">
            <a:avLst/>
          </a:prstGeom>
          <a:noFill/>
        </p:spPr>
        <p:txBody>
          <a:bodyPr wrap="square" rtlCol="0">
            <a:spAutoFit/>
          </a:bodyPr>
          <a:lstStyle/>
          <a:p>
            <a:r>
              <a:rPr lang="en-US" sz="2800" dirty="0" smtClean="0"/>
              <a:t>Input</a:t>
            </a:r>
            <a:r>
              <a:rPr lang="en-US" dirty="0" smtClean="0"/>
              <a:t> </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Permuted Choice 1</a:t>
            </a:r>
            <a:endParaRPr lang="en-US" dirty="0"/>
          </a:p>
        </p:txBody>
      </p:sp>
      <p:pic>
        <p:nvPicPr>
          <p:cNvPr id="4" name="Picture 3"/>
          <p:cNvPicPr>
            <a:picLocks noChangeAspect="1" noChangeArrowheads="1"/>
          </p:cNvPicPr>
          <p:nvPr/>
        </p:nvPicPr>
        <p:blipFill>
          <a:blip r:embed="rId2"/>
          <a:srcRect/>
          <a:stretch>
            <a:fillRect/>
          </a:stretch>
        </p:blipFill>
        <p:spPr bwMode="auto">
          <a:xfrm>
            <a:off x="228601" y="1981200"/>
            <a:ext cx="4038600" cy="1169316"/>
          </a:xfrm>
          <a:prstGeom prst="rect">
            <a:avLst/>
          </a:prstGeom>
          <a:noFill/>
          <a:ln w="9525">
            <a:noFill/>
            <a:miter lim="800000"/>
            <a:headEnd/>
            <a:tailEnd/>
          </a:ln>
          <a:effectLst/>
        </p:spPr>
      </p:pic>
      <p:pic>
        <p:nvPicPr>
          <p:cNvPr id="5" name="Picture 4"/>
          <p:cNvPicPr>
            <a:picLocks noChangeAspect="1" noChangeArrowheads="1"/>
          </p:cNvPicPr>
          <p:nvPr/>
        </p:nvPicPr>
        <p:blipFill>
          <a:blip r:embed="rId3"/>
          <a:srcRect/>
          <a:stretch>
            <a:fillRect/>
          </a:stretch>
        </p:blipFill>
        <p:spPr bwMode="auto">
          <a:xfrm>
            <a:off x="228599" y="3276600"/>
            <a:ext cx="4038601" cy="1708785"/>
          </a:xfrm>
          <a:prstGeom prst="rect">
            <a:avLst/>
          </a:prstGeom>
          <a:noFill/>
          <a:ln w="9525">
            <a:noFill/>
            <a:miter lim="800000"/>
            <a:headEnd/>
            <a:tailEnd/>
          </a:ln>
          <a:effectLst/>
        </p:spPr>
      </p:pic>
      <p:pic>
        <p:nvPicPr>
          <p:cNvPr id="8194" name="Picture 2"/>
          <p:cNvPicPr>
            <a:picLocks noGrp="1" noChangeAspect="1" noChangeArrowheads="1"/>
          </p:cNvPicPr>
          <p:nvPr>
            <p:ph idx="1"/>
          </p:nvPr>
        </p:nvPicPr>
        <p:blipFill>
          <a:blip r:embed="rId4"/>
          <a:srcRect/>
          <a:stretch>
            <a:fillRect/>
          </a:stretch>
        </p:blipFill>
        <p:spPr bwMode="auto">
          <a:xfrm>
            <a:off x="4494893" y="1828800"/>
            <a:ext cx="4422321" cy="297180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Left Circular Shift</a:t>
            </a:r>
            <a:endParaRPr lang="en-US" dirty="0"/>
          </a:p>
        </p:txBody>
      </p:sp>
      <p:pic>
        <p:nvPicPr>
          <p:cNvPr id="10242" name="Picture 2"/>
          <p:cNvPicPr>
            <a:picLocks noGrp="1" noChangeAspect="1" noChangeArrowheads="1"/>
          </p:cNvPicPr>
          <p:nvPr>
            <p:ph idx="1"/>
          </p:nvPr>
        </p:nvPicPr>
        <p:blipFill>
          <a:blip r:embed="rId2"/>
          <a:srcRect/>
          <a:stretch>
            <a:fillRect/>
          </a:stretch>
        </p:blipFill>
        <p:spPr bwMode="auto">
          <a:xfrm>
            <a:off x="457200" y="1676400"/>
            <a:ext cx="8264791" cy="1905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
            <a:ext cx="7772400" cy="914400"/>
          </a:xfrm>
        </p:spPr>
        <p:txBody>
          <a:bodyPr/>
          <a:lstStyle/>
          <a:p>
            <a:r>
              <a:rPr lang="en-US" b="1" dirty="0"/>
              <a:t>Security Trends</a:t>
            </a:r>
            <a:endParaRPr lang="en-US"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srcRect/>
          <a:stretch>
            <a:fillRect/>
          </a:stretch>
        </p:blipFill>
        <p:spPr bwMode="auto">
          <a:xfrm>
            <a:off x="1371600" y="762000"/>
            <a:ext cx="6248400" cy="5461597"/>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Permuted Choice 2</a:t>
            </a:r>
            <a:endParaRPr lang="en-US" dirty="0"/>
          </a:p>
        </p:txBody>
      </p:sp>
      <p:pic>
        <p:nvPicPr>
          <p:cNvPr id="9218" name="Picture 2"/>
          <p:cNvPicPr>
            <a:picLocks noGrp="1" noChangeAspect="1" noChangeArrowheads="1"/>
          </p:cNvPicPr>
          <p:nvPr>
            <p:ph idx="1"/>
          </p:nvPr>
        </p:nvPicPr>
        <p:blipFill>
          <a:blip r:embed="rId2"/>
          <a:srcRect/>
          <a:stretch>
            <a:fillRect/>
          </a:stretch>
        </p:blipFill>
        <p:spPr bwMode="auto">
          <a:xfrm>
            <a:off x="1752600" y="1600200"/>
            <a:ext cx="6491873" cy="2909094"/>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2514600" y="1524000"/>
            <a:ext cx="4656222" cy="34290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2590800" y="4648200"/>
            <a:ext cx="4495800" cy="990600"/>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en-US" b="1" dirty="0" smtClean="0"/>
              <a:t>Single Round of DES Algorithm</a:t>
            </a:r>
            <a:endParaRPr lang="en-US" dirty="0"/>
          </a:p>
        </p:txBody>
      </p:sp>
      <p:pic>
        <p:nvPicPr>
          <p:cNvPr id="5122" name="Picture 2"/>
          <p:cNvPicPr>
            <a:picLocks noGrp="1" noChangeAspect="1" noChangeArrowheads="1"/>
          </p:cNvPicPr>
          <p:nvPr>
            <p:ph idx="1"/>
          </p:nvPr>
        </p:nvPicPr>
        <p:blipFill>
          <a:blip r:embed="rId2"/>
          <a:srcRect/>
          <a:stretch>
            <a:fillRect/>
          </a:stretch>
        </p:blipFill>
        <p:spPr bwMode="auto">
          <a:xfrm>
            <a:off x="829088" y="685800"/>
            <a:ext cx="7476712" cy="5890940"/>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2133600" y="1371600"/>
            <a:ext cx="4910138" cy="4989654"/>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Definition of DES S-Boxes</a:t>
            </a:r>
            <a:endParaRPr lang="en-US" dirty="0"/>
          </a:p>
        </p:txBody>
      </p:sp>
      <p:pic>
        <p:nvPicPr>
          <p:cNvPr id="6146" name="Picture 2"/>
          <p:cNvPicPr>
            <a:picLocks noGrp="1" noChangeAspect="1" noChangeArrowheads="1"/>
          </p:cNvPicPr>
          <p:nvPr>
            <p:ph idx="1"/>
          </p:nvPr>
        </p:nvPicPr>
        <p:blipFill>
          <a:blip r:embed="rId2"/>
          <a:srcRect/>
          <a:stretch>
            <a:fillRect/>
          </a:stretch>
        </p:blipFill>
        <p:spPr bwMode="auto">
          <a:xfrm>
            <a:off x="914400" y="1295400"/>
            <a:ext cx="7086600" cy="5017312"/>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258762"/>
          </a:xfrm>
        </p:spPr>
        <p:txBody>
          <a:bodyPr>
            <a:noAutofit/>
          </a:bodyPr>
          <a:lstStyle/>
          <a:p>
            <a:r>
              <a:rPr lang="en-US" sz="2800" b="1" dirty="0" smtClean="0"/>
              <a:t>Definition of DES S-Boxes</a:t>
            </a:r>
            <a:endParaRPr lang="en-US" sz="2800" dirty="0"/>
          </a:p>
        </p:txBody>
      </p:sp>
      <p:pic>
        <p:nvPicPr>
          <p:cNvPr id="7170" name="Picture 2"/>
          <p:cNvPicPr>
            <a:picLocks noGrp="1" noChangeAspect="1" noChangeArrowheads="1"/>
          </p:cNvPicPr>
          <p:nvPr>
            <p:ph idx="1"/>
          </p:nvPr>
        </p:nvPicPr>
        <p:blipFill>
          <a:blip r:embed="rId2"/>
          <a:srcRect/>
          <a:stretch>
            <a:fillRect/>
          </a:stretch>
        </p:blipFill>
        <p:spPr bwMode="auto">
          <a:xfrm>
            <a:off x="152400" y="685800"/>
            <a:ext cx="5105400" cy="5638800"/>
          </a:xfrm>
          <a:prstGeom prst="rect">
            <a:avLst/>
          </a:prstGeom>
          <a:noFill/>
          <a:ln w="9525">
            <a:noFill/>
            <a:miter lim="800000"/>
            <a:headEnd/>
            <a:tailEnd/>
          </a:ln>
          <a:effectLst/>
        </p:spPr>
      </p:pic>
      <p:sp>
        <p:nvSpPr>
          <p:cNvPr id="5" name="TextBox 4"/>
          <p:cNvSpPr txBox="1"/>
          <p:nvPr/>
        </p:nvSpPr>
        <p:spPr>
          <a:xfrm>
            <a:off x="5334000" y="394692"/>
            <a:ext cx="3810000" cy="4062651"/>
          </a:xfrm>
          <a:prstGeom prst="rect">
            <a:avLst/>
          </a:prstGeom>
          <a:noFill/>
        </p:spPr>
        <p:txBody>
          <a:bodyPr wrap="square" rtlCol="0">
            <a:spAutoFit/>
          </a:bodyPr>
          <a:lstStyle/>
          <a:p>
            <a:r>
              <a:rPr lang="en-US" sz="2400" dirty="0" smtClean="0"/>
              <a:t>For example, </a:t>
            </a:r>
          </a:p>
          <a:p>
            <a:r>
              <a:rPr lang="en-US" sz="2400" dirty="0" smtClean="0"/>
              <a:t>in S1 for input 011001,</a:t>
            </a:r>
          </a:p>
          <a:p>
            <a:r>
              <a:rPr lang="en-US" sz="2400" dirty="0" smtClean="0"/>
              <a:t> </a:t>
            </a:r>
          </a:p>
          <a:p>
            <a:r>
              <a:rPr lang="en-US" sz="2400" dirty="0" smtClean="0"/>
              <a:t>The </a:t>
            </a:r>
            <a:r>
              <a:rPr lang="en-US" sz="2400" dirty="0" smtClean="0">
                <a:solidFill>
                  <a:srgbClr val="00B0F0"/>
                </a:solidFill>
              </a:rPr>
              <a:t>row is 01 </a:t>
            </a:r>
            <a:r>
              <a:rPr lang="en-US" sz="2000" dirty="0" smtClean="0">
                <a:solidFill>
                  <a:srgbClr val="00B0F0"/>
                </a:solidFill>
              </a:rPr>
              <a:t>(row 1) </a:t>
            </a:r>
            <a:r>
              <a:rPr lang="en-US" sz="2400" dirty="0" smtClean="0"/>
              <a:t>and </a:t>
            </a:r>
          </a:p>
          <a:p>
            <a:r>
              <a:rPr lang="en-US" sz="2400" dirty="0" smtClean="0"/>
              <a:t>the </a:t>
            </a:r>
            <a:r>
              <a:rPr lang="en-US" sz="2400" dirty="0" smtClean="0">
                <a:solidFill>
                  <a:schemeClr val="accent6">
                    <a:lumMod val="75000"/>
                  </a:schemeClr>
                </a:solidFill>
              </a:rPr>
              <a:t>column is 1100 </a:t>
            </a:r>
            <a:r>
              <a:rPr lang="en-US" dirty="0" smtClean="0">
                <a:solidFill>
                  <a:schemeClr val="accent6">
                    <a:lumMod val="75000"/>
                  </a:schemeClr>
                </a:solidFill>
              </a:rPr>
              <a:t>(column 12).</a:t>
            </a:r>
          </a:p>
          <a:p>
            <a:r>
              <a:rPr lang="en-US" dirty="0" smtClean="0">
                <a:solidFill>
                  <a:schemeClr val="accent6">
                    <a:lumMod val="75000"/>
                  </a:schemeClr>
                </a:solidFill>
              </a:rPr>
              <a:t> </a:t>
            </a:r>
            <a:endParaRPr lang="en-US" sz="2400" dirty="0" smtClean="0">
              <a:solidFill>
                <a:schemeClr val="accent6">
                  <a:lumMod val="75000"/>
                </a:schemeClr>
              </a:solidFill>
            </a:endParaRPr>
          </a:p>
          <a:p>
            <a:r>
              <a:rPr lang="en-US" sz="2400" dirty="0" smtClean="0"/>
              <a:t>The value in </a:t>
            </a:r>
            <a:r>
              <a:rPr lang="en-US" sz="2400" dirty="0" smtClean="0">
                <a:solidFill>
                  <a:srgbClr val="FF0000"/>
                </a:solidFill>
              </a:rPr>
              <a:t>row 1, column 12 </a:t>
            </a:r>
            <a:r>
              <a:rPr lang="en-US" sz="2400" dirty="0" smtClean="0"/>
              <a:t>is </a:t>
            </a:r>
            <a:r>
              <a:rPr lang="en-US" sz="2400" dirty="0" smtClean="0">
                <a:solidFill>
                  <a:srgbClr val="00B050"/>
                </a:solidFill>
              </a:rPr>
              <a:t>9</a:t>
            </a:r>
            <a:r>
              <a:rPr lang="en-US" sz="2400" dirty="0" smtClean="0"/>
              <a:t>, </a:t>
            </a:r>
          </a:p>
          <a:p>
            <a:endParaRPr lang="en-US" sz="2400" dirty="0" smtClean="0"/>
          </a:p>
          <a:p>
            <a:r>
              <a:rPr lang="en-US" sz="2400" dirty="0" smtClean="0"/>
              <a:t>so the </a:t>
            </a:r>
            <a:r>
              <a:rPr lang="en-US" sz="2400" dirty="0" smtClean="0">
                <a:solidFill>
                  <a:srgbClr val="00B050"/>
                </a:solidFill>
              </a:rPr>
              <a:t>output is 1001</a:t>
            </a:r>
            <a:r>
              <a:rPr lang="en-US" sz="2400" dirty="0" smtClean="0"/>
              <a:t>. </a:t>
            </a:r>
          </a:p>
          <a:p>
            <a:r>
              <a:rPr lang="en-US" sz="2400" dirty="0" err="1" smtClean="0"/>
              <a:t>ie</a:t>
            </a:r>
            <a:r>
              <a:rPr lang="en-US" sz="2400" dirty="0" smtClean="0"/>
              <a:t>. The binary value of nine.</a:t>
            </a:r>
            <a:endParaRPr lang="en-US"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The Avalanche Effect</a:t>
            </a:r>
            <a:endParaRPr lang="en-US" dirty="0"/>
          </a:p>
        </p:txBody>
      </p:sp>
      <p:sp>
        <p:nvSpPr>
          <p:cNvPr id="3" name="Content Placeholder 2"/>
          <p:cNvSpPr>
            <a:spLocks noGrp="1"/>
          </p:cNvSpPr>
          <p:nvPr>
            <p:ph idx="1"/>
          </p:nvPr>
        </p:nvSpPr>
        <p:spPr/>
        <p:txBody>
          <a:bodyPr/>
          <a:lstStyle/>
          <a:p>
            <a:pPr algn="just"/>
            <a:r>
              <a:rPr lang="en-US" dirty="0" smtClean="0"/>
              <a:t>A desirable property of any encryption algorithm is that a small change in either the plaintext or the key should produce a significant change in the </a:t>
            </a:r>
            <a:r>
              <a:rPr lang="en-US" dirty="0" err="1" smtClean="0"/>
              <a:t>ciphertext</a:t>
            </a:r>
            <a:r>
              <a:rPr lang="en-US" dirty="0" smtClean="0"/>
              <a:t>. In particular, a change in one bit of the plaintext or one bit of the key should produce a change in many bits of the </a:t>
            </a:r>
            <a:r>
              <a:rPr lang="en-US" dirty="0" err="1" smtClean="0"/>
              <a:t>ciphertext</a:t>
            </a:r>
            <a:r>
              <a:rPr lang="en-US" dirty="0" smtClean="0"/>
              <a:t>.</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Block Cipher Modes of Operation</a:t>
            </a:r>
            <a:endParaRPr lang="en-US" dirty="0"/>
          </a:p>
        </p:txBody>
      </p:sp>
      <p:sp>
        <p:nvSpPr>
          <p:cNvPr id="3" name="Content Placeholder 2"/>
          <p:cNvSpPr>
            <a:spLocks noGrp="1"/>
          </p:cNvSpPr>
          <p:nvPr>
            <p:ph idx="1"/>
          </p:nvPr>
        </p:nvSpPr>
        <p:spPr/>
        <p:txBody>
          <a:bodyPr>
            <a:normAutofit/>
          </a:bodyPr>
          <a:lstStyle/>
          <a:p>
            <a:r>
              <a:rPr lang="en-US" dirty="0" smtClean="0"/>
              <a:t>A block cipher algorithm is a basic building block for providing data security</a:t>
            </a:r>
          </a:p>
          <a:p>
            <a:r>
              <a:rPr lang="en-US" dirty="0" smtClean="0"/>
              <a:t>In essence, a mode of operation is a technique for enhancing the effect of a cryptographic algorithm or adapting the algorithm for an application, such as applying a block cipher to a sequence of data blocks or a data stream</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a:srcRect/>
          <a:stretch>
            <a:fillRect/>
          </a:stretch>
        </p:blipFill>
        <p:spPr bwMode="auto">
          <a:xfrm>
            <a:off x="609599" y="457200"/>
            <a:ext cx="7893635" cy="5943600"/>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Electronic Codebook Mode</a:t>
            </a:r>
            <a:endParaRPr lang="en-US" dirty="0"/>
          </a:p>
        </p:txBody>
      </p:sp>
      <p:pic>
        <p:nvPicPr>
          <p:cNvPr id="12290" name="Picture 2"/>
          <p:cNvPicPr>
            <a:picLocks noGrp="1" noChangeAspect="1" noChangeArrowheads="1"/>
          </p:cNvPicPr>
          <p:nvPr>
            <p:ph idx="1"/>
          </p:nvPr>
        </p:nvPicPr>
        <p:blipFill>
          <a:blip r:embed="rId2"/>
          <a:srcRect/>
          <a:stretch>
            <a:fillRect/>
          </a:stretch>
        </p:blipFill>
        <p:spPr bwMode="auto">
          <a:xfrm>
            <a:off x="609600" y="1295400"/>
            <a:ext cx="6067425" cy="4522374"/>
          </a:xfrm>
          <a:prstGeom prst="rect">
            <a:avLst/>
          </a:prstGeom>
          <a:noFill/>
          <a:ln w="9525">
            <a:noFill/>
            <a:miter lim="800000"/>
            <a:headEnd/>
            <a:tailEnd/>
          </a:ln>
          <a:effectLst/>
        </p:spPr>
      </p:pic>
      <p:sp>
        <p:nvSpPr>
          <p:cNvPr id="5" name="TextBox 4"/>
          <p:cNvSpPr txBox="1"/>
          <p:nvPr/>
        </p:nvSpPr>
        <p:spPr>
          <a:xfrm>
            <a:off x="6858000" y="2286000"/>
            <a:ext cx="1882247" cy="2677656"/>
          </a:xfrm>
          <a:prstGeom prst="rect">
            <a:avLst/>
          </a:prstGeom>
          <a:noFill/>
        </p:spPr>
        <p:txBody>
          <a:bodyPr wrap="none" rtlCol="0">
            <a:spAutoFit/>
          </a:bodyPr>
          <a:lstStyle/>
          <a:p>
            <a:r>
              <a:rPr lang="en-US" sz="2800" b="1" dirty="0" smtClean="0"/>
              <a:t>C1=E(K,P1) </a:t>
            </a:r>
          </a:p>
          <a:p>
            <a:endParaRPr lang="en-US" sz="2800" b="1" dirty="0" smtClean="0"/>
          </a:p>
          <a:p>
            <a:endParaRPr lang="en-US" sz="2800" b="1" dirty="0" smtClean="0"/>
          </a:p>
          <a:p>
            <a:endParaRPr lang="en-US" sz="2800" b="1" dirty="0" smtClean="0"/>
          </a:p>
          <a:p>
            <a:endParaRPr lang="en-US" sz="2800" b="1" dirty="0" smtClean="0"/>
          </a:p>
          <a:p>
            <a:r>
              <a:rPr lang="en-US" sz="2800" b="1" dirty="0" smtClean="0"/>
              <a:t>P1=D(K,C1)</a:t>
            </a:r>
            <a:endParaRPr lang="en-US" sz="28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381000" y="457200"/>
            <a:ext cx="8320689" cy="5791200"/>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Cipher Block Chaining Mode</a:t>
            </a:r>
            <a:endParaRPr lang="en-US" dirty="0"/>
          </a:p>
        </p:txBody>
      </p:sp>
      <p:pic>
        <p:nvPicPr>
          <p:cNvPr id="13314" name="Picture 2"/>
          <p:cNvPicPr>
            <a:picLocks noGrp="1" noChangeAspect="1" noChangeArrowheads="1"/>
          </p:cNvPicPr>
          <p:nvPr>
            <p:ph idx="1"/>
          </p:nvPr>
        </p:nvPicPr>
        <p:blipFill>
          <a:blip r:embed="rId2"/>
          <a:srcRect/>
          <a:stretch>
            <a:fillRect/>
          </a:stretch>
        </p:blipFill>
        <p:spPr bwMode="auto">
          <a:xfrm>
            <a:off x="0" y="1219200"/>
            <a:ext cx="6924675" cy="4989452"/>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a:srcRect/>
          <a:stretch>
            <a:fillRect/>
          </a:stretch>
        </p:blipFill>
        <p:spPr bwMode="auto">
          <a:xfrm>
            <a:off x="6806045" y="1752600"/>
            <a:ext cx="2337955" cy="762000"/>
          </a:xfrm>
          <a:prstGeom prst="rect">
            <a:avLst/>
          </a:prstGeom>
          <a:ln>
            <a:headEnd/>
            <a:tailEnd/>
          </a:ln>
        </p:spPr>
        <p:style>
          <a:lnRef idx="1">
            <a:schemeClr val="accent2"/>
          </a:lnRef>
          <a:fillRef idx="2">
            <a:schemeClr val="accent2"/>
          </a:fillRef>
          <a:effectRef idx="1">
            <a:schemeClr val="accent2"/>
          </a:effectRef>
          <a:fontRef idx="minor">
            <a:schemeClr val="dk1"/>
          </a:fontRef>
        </p:style>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Cipher Feedback Mode</a:t>
            </a:r>
            <a:endParaRPr lang="en-US" dirty="0"/>
          </a:p>
        </p:txBody>
      </p:sp>
      <p:pic>
        <p:nvPicPr>
          <p:cNvPr id="14338" name="Picture 2"/>
          <p:cNvPicPr>
            <a:picLocks noChangeAspect="1" noChangeArrowheads="1"/>
          </p:cNvPicPr>
          <p:nvPr/>
        </p:nvPicPr>
        <p:blipFill>
          <a:blip r:embed="rId2"/>
          <a:srcRect/>
          <a:stretch>
            <a:fillRect/>
          </a:stretch>
        </p:blipFill>
        <p:spPr bwMode="auto">
          <a:xfrm>
            <a:off x="1" y="762000"/>
            <a:ext cx="6705600" cy="5624761"/>
          </a:xfrm>
          <a:prstGeom prst="rect">
            <a:avLst/>
          </a:prstGeom>
          <a:noFill/>
          <a:ln w="9525">
            <a:noFill/>
            <a:miter lim="800000"/>
            <a:headEnd/>
            <a:tailEnd/>
          </a:ln>
          <a:effectLst/>
        </p:spPr>
      </p:pic>
      <p:pic>
        <p:nvPicPr>
          <p:cNvPr id="14339" name="Picture 3"/>
          <p:cNvPicPr>
            <a:picLocks noGrp="1" noChangeAspect="1" noChangeArrowheads="1"/>
          </p:cNvPicPr>
          <p:nvPr>
            <p:ph idx="1"/>
          </p:nvPr>
        </p:nvPicPr>
        <p:blipFill>
          <a:blip r:embed="rId3"/>
          <a:srcRect/>
          <a:stretch>
            <a:fillRect/>
          </a:stretch>
        </p:blipFill>
        <p:spPr bwMode="auto">
          <a:xfrm>
            <a:off x="7105650" y="1676400"/>
            <a:ext cx="2038350" cy="2514600"/>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b="1" dirty="0" smtClean="0"/>
              <a:t>Output Feedback Mode</a:t>
            </a:r>
            <a:endParaRPr lang="en-US" dirty="0"/>
          </a:p>
        </p:txBody>
      </p:sp>
      <p:pic>
        <p:nvPicPr>
          <p:cNvPr id="15362" name="Picture 2"/>
          <p:cNvPicPr>
            <a:picLocks noGrp="1" noChangeAspect="1" noChangeArrowheads="1"/>
          </p:cNvPicPr>
          <p:nvPr>
            <p:ph idx="1"/>
          </p:nvPr>
        </p:nvPicPr>
        <p:blipFill>
          <a:blip r:embed="rId2"/>
          <a:srcRect/>
          <a:stretch>
            <a:fillRect/>
          </a:stretch>
        </p:blipFill>
        <p:spPr bwMode="auto">
          <a:xfrm>
            <a:off x="838200" y="685800"/>
            <a:ext cx="7467600" cy="58113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Counter Mode</a:t>
            </a:r>
            <a:endParaRPr lang="en-US" dirty="0"/>
          </a:p>
        </p:txBody>
      </p:sp>
      <p:sp>
        <p:nvSpPr>
          <p:cNvPr id="3" name="Content Placeholder 2"/>
          <p:cNvSpPr>
            <a:spLocks noGrp="1"/>
          </p:cNvSpPr>
          <p:nvPr>
            <p:ph idx="1"/>
          </p:nvPr>
        </p:nvSpPr>
        <p:spPr/>
        <p:txBody>
          <a:bodyPr/>
          <a:lstStyle/>
          <a:p>
            <a:endParaRPr lang="en-US" dirty="0"/>
          </a:p>
        </p:txBody>
      </p:sp>
      <p:pic>
        <p:nvPicPr>
          <p:cNvPr id="16386" name="Picture 2"/>
          <p:cNvPicPr>
            <a:picLocks noChangeAspect="1" noChangeArrowheads="1"/>
          </p:cNvPicPr>
          <p:nvPr/>
        </p:nvPicPr>
        <p:blipFill>
          <a:blip r:embed="rId2"/>
          <a:srcRect/>
          <a:stretch>
            <a:fillRect/>
          </a:stretch>
        </p:blipFill>
        <p:spPr bwMode="auto">
          <a:xfrm>
            <a:off x="990600" y="1371600"/>
            <a:ext cx="6745431" cy="48815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AES Cipher</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Rijndael</a:t>
            </a:r>
            <a:r>
              <a:rPr lang="en-US" dirty="0" smtClean="0"/>
              <a:t> proposal for AES defined a cipher in which the block length and the key length can be independently specified to be 128, 192, or 256 bits</a:t>
            </a:r>
          </a:p>
          <a:p>
            <a:endParaRPr lang="en-US" dirty="0"/>
          </a:p>
        </p:txBody>
      </p:sp>
      <p:pic>
        <p:nvPicPr>
          <p:cNvPr id="17411" name="Picture 3"/>
          <p:cNvPicPr>
            <a:picLocks noChangeAspect="1" noChangeArrowheads="1"/>
          </p:cNvPicPr>
          <p:nvPr/>
        </p:nvPicPr>
        <p:blipFill>
          <a:blip r:embed="rId2"/>
          <a:srcRect/>
          <a:stretch>
            <a:fillRect/>
          </a:stretch>
        </p:blipFill>
        <p:spPr bwMode="auto">
          <a:xfrm>
            <a:off x="1752600" y="3657600"/>
            <a:ext cx="6160510" cy="2362200"/>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p:cNvPicPr>
            <a:picLocks noGrp="1" noChangeAspect="1" noChangeArrowheads="1"/>
          </p:cNvPicPr>
          <p:nvPr>
            <p:ph idx="1"/>
          </p:nvPr>
        </p:nvPicPr>
        <p:blipFill>
          <a:blip r:embed="rId2"/>
          <a:srcRect/>
          <a:stretch>
            <a:fillRect/>
          </a:stretch>
        </p:blipFill>
        <p:spPr bwMode="auto">
          <a:xfrm>
            <a:off x="1752600" y="334388"/>
            <a:ext cx="5483616" cy="6523612"/>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Expansion</a:t>
            </a:r>
            <a:endParaRPr lang="en-US" dirty="0"/>
          </a:p>
        </p:txBody>
      </p:sp>
      <p:pic>
        <p:nvPicPr>
          <p:cNvPr id="19458" name="Picture 2"/>
          <p:cNvPicPr>
            <a:picLocks noGrp="1" noChangeAspect="1" noChangeArrowheads="1"/>
          </p:cNvPicPr>
          <p:nvPr>
            <p:ph idx="1"/>
          </p:nvPr>
        </p:nvPicPr>
        <p:blipFill>
          <a:blip r:embed="rId2"/>
          <a:srcRect/>
          <a:stretch>
            <a:fillRect/>
          </a:stretch>
        </p:blipFill>
        <p:spPr bwMode="auto">
          <a:xfrm>
            <a:off x="685800" y="1905000"/>
            <a:ext cx="7712765" cy="1600200"/>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Round Key Transformation</a:t>
            </a:r>
            <a:endParaRPr lang="en-US" dirty="0"/>
          </a:p>
        </p:txBody>
      </p:sp>
      <p:pic>
        <p:nvPicPr>
          <p:cNvPr id="20482" name="Picture 2"/>
          <p:cNvPicPr>
            <a:picLocks noGrp="1" noChangeAspect="1" noChangeArrowheads="1"/>
          </p:cNvPicPr>
          <p:nvPr>
            <p:ph idx="1"/>
          </p:nvPr>
        </p:nvPicPr>
        <p:blipFill>
          <a:blip r:embed="rId2"/>
          <a:srcRect/>
          <a:stretch>
            <a:fillRect/>
          </a:stretch>
        </p:blipFill>
        <p:spPr bwMode="auto">
          <a:xfrm>
            <a:off x="790575" y="2615406"/>
            <a:ext cx="7562850" cy="2495550"/>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b="1" dirty="0" smtClean="0"/>
              <a:t>Substitute Bytes Transformation</a:t>
            </a:r>
            <a:endParaRPr lang="en-US" dirty="0"/>
          </a:p>
        </p:txBody>
      </p:sp>
      <p:pic>
        <p:nvPicPr>
          <p:cNvPr id="21506" name="Picture 2"/>
          <p:cNvPicPr>
            <a:picLocks noGrp="1" noChangeAspect="1" noChangeArrowheads="1"/>
          </p:cNvPicPr>
          <p:nvPr>
            <p:ph idx="1"/>
          </p:nvPr>
        </p:nvPicPr>
        <p:blipFill>
          <a:blip r:embed="rId2"/>
          <a:srcRect/>
          <a:stretch>
            <a:fillRect/>
          </a:stretch>
        </p:blipFill>
        <p:spPr bwMode="auto">
          <a:xfrm>
            <a:off x="914400" y="731837"/>
            <a:ext cx="7483052" cy="4525963"/>
          </a:xfrm>
          <a:prstGeom prst="rect">
            <a:avLst/>
          </a:prstGeom>
          <a:noFill/>
          <a:ln w="9525">
            <a:noFill/>
            <a:miter lim="800000"/>
            <a:headEnd/>
            <a:tailEnd/>
          </a:ln>
          <a:effectLst/>
        </p:spPr>
      </p:pic>
      <p:pic>
        <p:nvPicPr>
          <p:cNvPr id="21507" name="Picture 3"/>
          <p:cNvPicPr>
            <a:picLocks noChangeAspect="1" noChangeArrowheads="1"/>
          </p:cNvPicPr>
          <p:nvPr/>
        </p:nvPicPr>
        <p:blipFill>
          <a:blip r:embed="rId3"/>
          <a:srcRect/>
          <a:stretch>
            <a:fillRect/>
          </a:stretch>
        </p:blipFill>
        <p:spPr bwMode="auto">
          <a:xfrm>
            <a:off x="1676400" y="5362575"/>
            <a:ext cx="6400800" cy="1495425"/>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2530" name="Picture 2"/>
          <p:cNvPicPr>
            <a:picLocks noGrp="1" noChangeAspect="1" noChangeArrowheads="1"/>
          </p:cNvPicPr>
          <p:nvPr>
            <p:ph idx="1"/>
          </p:nvPr>
        </p:nvPicPr>
        <p:blipFill>
          <a:blip r:embed="rId2"/>
          <a:srcRect/>
          <a:stretch>
            <a:fillRect/>
          </a:stretch>
        </p:blipFill>
        <p:spPr bwMode="auto">
          <a:xfrm>
            <a:off x="1227478" y="1600200"/>
            <a:ext cx="6689043" cy="4525963"/>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OSI Security Architecture</a:t>
            </a:r>
            <a:endParaRPr lang="en-US" dirty="0"/>
          </a:p>
        </p:txBody>
      </p:sp>
      <p:sp>
        <p:nvSpPr>
          <p:cNvPr id="3" name="Content Placeholder 2"/>
          <p:cNvSpPr>
            <a:spLocks noGrp="1"/>
          </p:cNvSpPr>
          <p:nvPr>
            <p:ph idx="1"/>
          </p:nvPr>
        </p:nvSpPr>
        <p:spPr>
          <a:xfrm>
            <a:off x="457200" y="1295400"/>
            <a:ext cx="8229600" cy="4830763"/>
          </a:xfrm>
        </p:spPr>
        <p:txBody>
          <a:bodyPr>
            <a:normAutofit fontScale="62500" lnSpcReduction="20000"/>
          </a:bodyPr>
          <a:lstStyle/>
          <a:p>
            <a:pPr algn="just">
              <a:buNone/>
            </a:pPr>
            <a:r>
              <a:rPr lang="en-US" b="1" dirty="0"/>
              <a:t>SECURITY ATTACK: </a:t>
            </a:r>
          </a:p>
          <a:p>
            <a:pPr algn="just">
              <a:buNone/>
            </a:pPr>
            <a:r>
              <a:rPr lang="en-US" b="1" dirty="0"/>
              <a:t>	</a:t>
            </a:r>
            <a:r>
              <a:rPr lang="en-US" dirty="0"/>
              <a:t>Any action that compromises the security of information owned by an organization.</a:t>
            </a:r>
          </a:p>
          <a:p>
            <a:pPr algn="just">
              <a:buNone/>
            </a:pPr>
            <a:endParaRPr lang="en-US" dirty="0"/>
          </a:p>
          <a:p>
            <a:pPr>
              <a:buNone/>
            </a:pPr>
            <a:r>
              <a:rPr lang="en-US" b="1" dirty="0"/>
              <a:t>SECURITY MECHANISM: </a:t>
            </a:r>
          </a:p>
          <a:p>
            <a:pPr algn="just">
              <a:buNone/>
            </a:pPr>
            <a:r>
              <a:rPr lang="en-US" b="1" dirty="0"/>
              <a:t>	</a:t>
            </a:r>
            <a:r>
              <a:rPr lang="en-US" dirty="0"/>
              <a:t>A process (or a device incorporating such a process) that is designed to detect, prevent, or recover from a security attack.</a:t>
            </a:r>
          </a:p>
          <a:p>
            <a:pPr algn="just">
              <a:buNone/>
            </a:pPr>
            <a:endParaRPr lang="en-US" dirty="0"/>
          </a:p>
          <a:p>
            <a:pPr>
              <a:buNone/>
            </a:pPr>
            <a:r>
              <a:rPr lang="en-US" b="1" dirty="0"/>
              <a:t>SECURITY SERVICE: </a:t>
            </a:r>
          </a:p>
          <a:p>
            <a:pPr algn="just">
              <a:lnSpc>
                <a:spcPct val="120000"/>
              </a:lnSpc>
              <a:buNone/>
            </a:pPr>
            <a:r>
              <a:rPr lang="en-US" b="1" dirty="0"/>
              <a:t>	</a:t>
            </a:r>
            <a:r>
              <a:rPr lang="en-US" dirty="0"/>
              <a:t>A processing or communication service that </a:t>
            </a:r>
            <a:r>
              <a:rPr lang="en-US" b="1" dirty="0"/>
              <a:t>enhances the security </a:t>
            </a:r>
            <a:r>
              <a:rPr lang="en-US" dirty="0"/>
              <a:t>of the data processing systems and the information transfers of an organization. The services are </a:t>
            </a:r>
            <a:r>
              <a:rPr lang="en-US" b="1" dirty="0"/>
              <a:t>intended to counter security attacks</a:t>
            </a:r>
            <a:r>
              <a:rPr lang="en-US" dirty="0"/>
              <a:t>, and they make </a:t>
            </a:r>
            <a:r>
              <a:rPr lang="en-US" b="1" dirty="0"/>
              <a:t>use of one or more security mechanisms</a:t>
            </a:r>
            <a:r>
              <a:rPr lang="en-US" dirty="0"/>
              <a:t> to provide the service.</a:t>
            </a:r>
          </a:p>
          <a:p>
            <a:pPr algn="just">
              <a:lnSpc>
                <a:spcPct val="120000"/>
              </a:lnSpc>
              <a:buNone/>
            </a:pPr>
            <a:endParaRPr lang="en-US" dirty="0"/>
          </a:p>
          <a:p>
            <a:pPr algn="just">
              <a:lnSpc>
                <a:spcPct val="120000"/>
              </a:lnSpc>
              <a:buNone/>
            </a:pPr>
            <a:r>
              <a:rPr lang="en-US" dirty="0"/>
              <a:t>Example: Different sec in real world</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Shift Rows </a:t>
            </a:r>
            <a:r>
              <a:rPr lang="en-US" b="1" dirty="0" smtClean="0"/>
              <a:t>Transformation</a:t>
            </a:r>
            <a:endParaRPr lang="en-US" dirty="0"/>
          </a:p>
        </p:txBody>
      </p:sp>
      <p:pic>
        <p:nvPicPr>
          <p:cNvPr id="23554" name="Picture 2"/>
          <p:cNvPicPr>
            <a:picLocks noGrp="1" noChangeAspect="1" noChangeArrowheads="1"/>
          </p:cNvPicPr>
          <p:nvPr>
            <p:ph idx="1"/>
          </p:nvPr>
        </p:nvPicPr>
        <p:blipFill>
          <a:blip r:embed="rId2"/>
          <a:srcRect/>
          <a:stretch>
            <a:fillRect/>
          </a:stretch>
        </p:blipFill>
        <p:spPr bwMode="auto">
          <a:xfrm>
            <a:off x="1752600" y="4419600"/>
            <a:ext cx="5838825" cy="1466850"/>
          </a:xfrm>
          <a:prstGeom prst="rect">
            <a:avLst/>
          </a:prstGeom>
          <a:noFill/>
          <a:ln w="9525">
            <a:noFill/>
            <a:miter lim="800000"/>
            <a:headEnd/>
            <a:tailEnd/>
          </a:ln>
          <a:effectLst/>
        </p:spPr>
      </p:pic>
      <p:sp>
        <p:nvSpPr>
          <p:cNvPr id="5" name="Rectangle 4"/>
          <p:cNvSpPr/>
          <p:nvPr/>
        </p:nvSpPr>
        <p:spPr>
          <a:xfrm>
            <a:off x="685800" y="1371600"/>
            <a:ext cx="7924800" cy="3139321"/>
          </a:xfrm>
          <a:prstGeom prst="rect">
            <a:avLst/>
          </a:prstGeom>
        </p:spPr>
        <p:txBody>
          <a:bodyPr wrap="square">
            <a:spAutoFit/>
          </a:bodyPr>
          <a:lstStyle/>
          <a:p>
            <a:r>
              <a:rPr lang="en-US" dirty="0" smtClean="0"/>
              <a:t>The </a:t>
            </a:r>
            <a:r>
              <a:rPr lang="en-US" b="1" dirty="0" smtClean="0"/>
              <a:t>forward shift row transformation, called Shift Rows, is depicted in Figure.</a:t>
            </a:r>
          </a:p>
          <a:p>
            <a:endParaRPr lang="en-US" b="1" dirty="0" smtClean="0"/>
          </a:p>
          <a:p>
            <a:r>
              <a:rPr lang="en-US" b="1" dirty="0" smtClean="0"/>
              <a:t> The first row </a:t>
            </a:r>
            <a:r>
              <a:rPr lang="en-US" dirty="0" smtClean="0"/>
              <a:t>of  State is not altered</a:t>
            </a:r>
            <a:r>
              <a:rPr lang="en-US" b="1" dirty="0" smtClean="0"/>
              <a:t>. </a:t>
            </a:r>
          </a:p>
          <a:p>
            <a:endParaRPr lang="en-US" b="1" dirty="0" smtClean="0"/>
          </a:p>
          <a:p>
            <a:r>
              <a:rPr lang="en-US" b="1" dirty="0" smtClean="0"/>
              <a:t>For the second row, </a:t>
            </a:r>
            <a:r>
              <a:rPr lang="en-US" dirty="0" smtClean="0"/>
              <a:t>a 1-byte circular left shift is performed. </a:t>
            </a:r>
          </a:p>
          <a:p>
            <a:endParaRPr lang="en-US" b="1" dirty="0" smtClean="0"/>
          </a:p>
          <a:p>
            <a:r>
              <a:rPr lang="en-US" b="1" dirty="0" smtClean="0"/>
              <a:t>For the third row, </a:t>
            </a:r>
            <a:r>
              <a:rPr lang="en-US" dirty="0" smtClean="0"/>
              <a:t>a 2</a:t>
            </a:r>
            <a:r>
              <a:rPr lang="en-US" b="1" dirty="0" smtClean="0"/>
              <a:t>-</a:t>
            </a:r>
            <a:r>
              <a:rPr lang="en-US" dirty="0" smtClean="0"/>
              <a:t>byte circular left shift is performed. </a:t>
            </a:r>
          </a:p>
          <a:p>
            <a:endParaRPr lang="en-US" dirty="0" smtClean="0"/>
          </a:p>
          <a:p>
            <a:r>
              <a:rPr lang="en-US" b="1" dirty="0" smtClean="0"/>
              <a:t>For the fourth row</a:t>
            </a:r>
            <a:r>
              <a:rPr lang="en-US" dirty="0" smtClean="0"/>
              <a:t>, a 3-byte circular left shift is performed. </a:t>
            </a:r>
          </a:p>
          <a:p>
            <a:endParaRPr lang="en-US" dirty="0" smtClean="0"/>
          </a:p>
          <a:p>
            <a:r>
              <a:rPr lang="en-US" b="1" dirty="0" smtClean="0"/>
              <a:t>The following is an example of </a:t>
            </a:r>
            <a:r>
              <a:rPr lang="en-US" b="1" dirty="0" smtClean="0"/>
              <a:t>Shift Rows</a:t>
            </a:r>
            <a:endParaRPr lang="en-US" b="1"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MixColumns</a:t>
            </a:r>
            <a:r>
              <a:rPr lang="en-US" b="1" dirty="0" smtClean="0"/>
              <a:t> Transformation</a:t>
            </a:r>
            <a:endParaRPr lang="en-US" dirty="0"/>
          </a:p>
        </p:txBody>
      </p:sp>
      <p:pic>
        <p:nvPicPr>
          <p:cNvPr id="24578" name="Picture 2"/>
          <p:cNvPicPr>
            <a:picLocks noGrp="1" noChangeAspect="1" noChangeArrowheads="1"/>
          </p:cNvPicPr>
          <p:nvPr>
            <p:ph idx="1"/>
          </p:nvPr>
        </p:nvPicPr>
        <p:blipFill>
          <a:blip r:embed="rId2"/>
          <a:srcRect/>
          <a:stretch>
            <a:fillRect/>
          </a:stretch>
        </p:blipFill>
        <p:spPr bwMode="auto">
          <a:xfrm>
            <a:off x="933450" y="1886744"/>
            <a:ext cx="7277100" cy="3952875"/>
          </a:xfrm>
          <a:prstGeom prst="rect">
            <a:avLst/>
          </a:prstGeom>
          <a:noFill/>
          <a:ln w="9525">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5602" name="Picture 2"/>
          <p:cNvPicPr>
            <a:picLocks noGrp="1" noChangeAspect="1" noChangeArrowheads="1"/>
          </p:cNvPicPr>
          <p:nvPr>
            <p:ph idx="1"/>
          </p:nvPr>
        </p:nvPicPr>
        <p:blipFill>
          <a:blip r:embed="rId2"/>
          <a:srcRect/>
          <a:stretch>
            <a:fillRect/>
          </a:stretch>
        </p:blipFill>
        <p:spPr bwMode="auto">
          <a:xfrm>
            <a:off x="1143000" y="685800"/>
            <a:ext cx="6817895" cy="1295400"/>
          </a:xfrm>
          <a:prstGeom prst="rect">
            <a:avLst/>
          </a:prstGeom>
          <a:noFill/>
          <a:ln w="9525">
            <a:noFill/>
            <a:miter lim="800000"/>
            <a:headEnd/>
            <a:tailEnd/>
          </a:ln>
          <a:effectLst/>
        </p:spPr>
      </p:pic>
      <p:pic>
        <p:nvPicPr>
          <p:cNvPr id="25603" name="Picture 3"/>
          <p:cNvPicPr>
            <a:picLocks noChangeAspect="1" noChangeArrowheads="1"/>
          </p:cNvPicPr>
          <p:nvPr/>
        </p:nvPicPr>
        <p:blipFill>
          <a:blip r:embed="rId3"/>
          <a:srcRect/>
          <a:stretch>
            <a:fillRect/>
          </a:stretch>
        </p:blipFill>
        <p:spPr bwMode="auto">
          <a:xfrm>
            <a:off x="2209800" y="2514600"/>
            <a:ext cx="4572000" cy="1686020"/>
          </a:xfrm>
          <a:prstGeom prst="rect">
            <a:avLst/>
          </a:prstGeom>
          <a:noFill/>
          <a:ln w="9525">
            <a:noFill/>
            <a:miter lim="800000"/>
            <a:headEnd/>
            <a:tailEnd/>
          </a:ln>
          <a:effectLst/>
        </p:spPr>
      </p:pic>
      <p:pic>
        <p:nvPicPr>
          <p:cNvPr id="25604" name="Picture 4"/>
          <p:cNvPicPr>
            <a:picLocks noChangeAspect="1" noChangeArrowheads="1"/>
          </p:cNvPicPr>
          <p:nvPr/>
        </p:nvPicPr>
        <p:blipFill>
          <a:blip r:embed="rId4"/>
          <a:srcRect/>
          <a:stretch>
            <a:fillRect/>
          </a:stretch>
        </p:blipFill>
        <p:spPr bwMode="auto">
          <a:xfrm>
            <a:off x="2209800" y="4800600"/>
            <a:ext cx="4981575" cy="1564584"/>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Security Attacks</a:t>
            </a:r>
            <a:endParaRPr lang="en-US" dirty="0"/>
          </a:p>
        </p:txBody>
      </p:sp>
      <p:sp>
        <p:nvSpPr>
          <p:cNvPr id="3" name="Content Placeholder 2"/>
          <p:cNvSpPr>
            <a:spLocks noGrp="1"/>
          </p:cNvSpPr>
          <p:nvPr>
            <p:ph idx="1"/>
          </p:nvPr>
        </p:nvSpPr>
        <p:spPr/>
        <p:txBody>
          <a:bodyPr/>
          <a:lstStyle/>
          <a:p>
            <a:r>
              <a:rPr lang="en-US" b="1" dirty="0"/>
              <a:t>Passive attack </a:t>
            </a:r>
            <a:r>
              <a:rPr lang="en-US" dirty="0"/>
              <a:t>attempts to learn or make use of information from the system but does not affect system resources. </a:t>
            </a:r>
          </a:p>
          <a:p>
            <a:r>
              <a:rPr lang="en-US" b="1" dirty="0"/>
              <a:t>Active attack </a:t>
            </a:r>
            <a:r>
              <a:rPr lang="en-US" dirty="0"/>
              <a:t>attempts to alter system resources or affect their operation.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a:t>Passive Attacks</a:t>
            </a: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2209800" y="838200"/>
            <a:ext cx="4974446" cy="5760408"/>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b="1" dirty="0"/>
              <a:t>Active Attacks</a:t>
            </a:r>
            <a:endParaRPr lang="en-US" dirty="0"/>
          </a:p>
        </p:txBody>
      </p:sp>
      <p:sp>
        <p:nvSpPr>
          <p:cNvPr id="5" name="Content Placeholder 4"/>
          <p:cNvSpPr>
            <a:spLocks noGrp="1"/>
          </p:cNvSpPr>
          <p:nvPr>
            <p:ph idx="1"/>
          </p:nvPr>
        </p:nvSpPr>
        <p:spPr/>
        <p:txBody>
          <a:bodyPr/>
          <a:lstStyle/>
          <a:p>
            <a:endParaRPr lang="en-US"/>
          </a:p>
        </p:txBody>
      </p:sp>
      <p:pic>
        <p:nvPicPr>
          <p:cNvPr id="5123" name="Picture 3"/>
          <p:cNvPicPr>
            <a:picLocks noChangeAspect="1" noChangeArrowheads="1"/>
          </p:cNvPicPr>
          <p:nvPr/>
        </p:nvPicPr>
        <p:blipFill>
          <a:blip r:embed="rId2"/>
          <a:srcRect/>
          <a:stretch>
            <a:fillRect/>
          </a:stretch>
        </p:blipFill>
        <p:spPr bwMode="auto">
          <a:xfrm>
            <a:off x="1557338" y="661988"/>
            <a:ext cx="6029325" cy="553402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TotalTime>
  <Words>1417</Words>
  <Application>Microsoft Office PowerPoint</Application>
  <PresentationFormat>On-screen Show (4:3)</PresentationFormat>
  <Paragraphs>177</Paragraphs>
  <Slides>62</Slides>
  <Notes>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Slide 1</vt:lpstr>
      <vt:lpstr>Slide 2</vt:lpstr>
      <vt:lpstr>Slide 3</vt:lpstr>
      <vt:lpstr>Security Trends</vt:lpstr>
      <vt:lpstr>Slide 5</vt:lpstr>
      <vt:lpstr>The OSI Security Architecture</vt:lpstr>
      <vt:lpstr>Security Attacks</vt:lpstr>
      <vt:lpstr>Passive Attacks</vt:lpstr>
      <vt:lpstr>Active Attacks</vt:lpstr>
      <vt:lpstr>Slide 10</vt:lpstr>
      <vt:lpstr>Security Services</vt:lpstr>
      <vt:lpstr>Slide 12</vt:lpstr>
      <vt:lpstr>Slide 13</vt:lpstr>
      <vt:lpstr>Slide 14</vt:lpstr>
      <vt:lpstr>Slide 15</vt:lpstr>
      <vt:lpstr>Security Mechanisms</vt:lpstr>
      <vt:lpstr>Symmetric Cipher / Symmetric Encryption</vt:lpstr>
      <vt:lpstr>Symmetric Cipher Model</vt:lpstr>
      <vt:lpstr>Slide 19</vt:lpstr>
      <vt:lpstr>Classical Encryption Techniques</vt:lpstr>
      <vt:lpstr>Substitution Techniques</vt:lpstr>
      <vt:lpstr>Caesar Cipher</vt:lpstr>
      <vt:lpstr>Slide 23</vt:lpstr>
      <vt:lpstr>Monoalphabetic Ciphers </vt:lpstr>
      <vt:lpstr>Playfair Cipher</vt:lpstr>
      <vt:lpstr>Slide 26</vt:lpstr>
      <vt:lpstr>Hill Cipher</vt:lpstr>
      <vt:lpstr>Slide 28</vt:lpstr>
      <vt:lpstr>Slide 29</vt:lpstr>
      <vt:lpstr>Polyalphabetic Ciphers Vigenère Cipher</vt:lpstr>
      <vt:lpstr>One-Time Pad</vt:lpstr>
      <vt:lpstr>Block Cipher vs Stream Cipher</vt:lpstr>
      <vt:lpstr>Data Encryption Standard</vt:lpstr>
      <vt:lpstr>Slide 34</vt:lpstr>
      <vt:lpstr>Slide 35</vt:lpstr>
      <vt:lpstr>DES Encryption</vt:lpstr>
      <vt:lpstr>Initial Permutation</vt:lpstr>
      <vt:lpstr>Permuted Choice 1</vt:lpstr>
      <vt:lpstr>Left Circular Shift</vt:lpstr>
      <vt:lpstr>Permuted Choice 2</vt:lpstr>
      <vt:lpstr>Slide 41</vt:lpstr>
      <vt:lpstr>Single Round of DES Algorithm</vt:lpstr>
      <vt:lpstr>Slide 43</vt:lpstr>
      <vt:lpstr>Definition of DES S-Boxes</vt:lpstr>
      <vt:lpstr>Definition of DES S-Boxes</vt:lpstr>
      <vt:lpstr>The Avalanche Effect</vt:lpstr>
      <vt:lpstr>Block Cipher Modes of Operation</vt:lpstr>
      <vt:lpstr>Slide 48</vt:lpstr>
      <vt:lpstr>Electronic Codebook Mode</vt:lpstr>
      <vt:lpstr>Cipher Block Chaining Mode</vt:lpstr>
      <vt:lpstr>Cipher Feedback Mode</vt:lpstr>
      <vt:lpstr>Output Feedback Mode</vt:lpstr>
      <vt:lpstr>Counter Mode</vt:lpstr>
      <vt:lpstr>AES Cipher</vt:lpstr>
      <vt:lpstr>Slide 55</vt:lpstr>
      <vt:lpstr>Key Expansion</vt:lpstr>
      <vt:lpstr>Add Round Key Transformation</vt:lpstr>
      <vt:lpstr>Substitute Bytes Transformation</vt:lpstr>
      <vt:lpstr>Slide 59</vt:lpstr>
      <vt:lpstr>Shift Rows Transformation</vt:lpstr>
      <vt:lpstr>MixColumns Transformation</vt:lpstr>
      <vt:lpstr>Slide 62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Maniram</dc:creator>
  <cp:lastModifiedBy>Windows User</cp:lastModifiedBy>
  <cp:revision>66</cp:revision>
  <dcterms:created xsi:type="dcterms:W3CDTF">2006-08-16T00:00:00Z</dcterms:created>
  <dcterms:modified xsi:type="dcterms:W3CDTF">2020-11-18T06:50:10Z</dcterms:modified>
</cp:coreProperties>
</file>